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70" r:id="rId2"/>
    <p:sldId id="324" r:id="rId3"/>
    <p:sldId id="325" r:id="rId4"/>
    <p:sldId id="328" r:id="rId5"/>
    <p:sldId id="329" r:id="rId6"/>
    <p:sldId id="330" r:id="rId7"/>
    <p:sldId id="332" r:id="rId8"/>
    <p:sldId id="333" r:id="rId9"/>
    <p:sldId id="334" r:id="rId10"/>
    <p:sldId id="374" r:id="rId11"/>
    <p:sldId id="336" r:id="rId12"/>
    <p:sldId id="337" r:id="rId13"/>
    <p:sldId id="338" r:id="rId14"/>
    <p:sldId id="339" r:id="rId15"/>
    <p:sldId id="371" r:id="rId16"/>
    <p:sldId id="340" r:id="rId17"/>
    <p:sldId id="341" r:id="rId18"/>
    <p:sldId id="342" r:id="rId19"/>
    <p:sldId id="343" r:id="rId20"/>
    <p:sldId id="344" r:id="rId21"/>
    <p:sldId id="346" r:id="rId22"/>
    <p:sldId id="348" r:id="rId23"/>
    <p:sldId id="349" r:id="rId24"/>
    <p:sldId id="350" r:id="rId25"/>
    <p:sldId id="351" r:id="rId26"/>
    <p:sldId id="372" r:id="rId27"/>
    <p:sldId id="373" r:id="rId28"/>
    <p:sldId id="352" r:id="rId29"/>
    <p:sldId id="353" r:id="rId30"/>
    <p:sldId id="354" r:id="rId31"/>
    <p:sldId id="355" r:id="rId32"/>
    <p:sldId id="356" r:id="rId33"/>
    <p:sldId id="357" r:id="rId34"/>
    <p:sldId id="358" r:id="rId35"/>
    <p:sldId id="359" r:id="rId36"/>
    <p:sldId id="360" r:id="rId37"/>
    <p:sldId id="361" r:id="rId38"/>
    <p:sldId id="364" r:id="rId39"/>
    <p:sldId id="365" r:id="rId40"/>
    <p:sldId id="368" r:id="rId41"/>
    <p:sldId id="36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301"/>
    <a:srgbClr val="9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5196" autoAdjust="0"/>
  </p:normalViewPr>
  <p:slideViewPr>
    <p:cSldViewPr>
      <p:cViewPr varScale="1">
        <p:scale>
          <a:sx n="70" d="100"/>
          <a:sy n="70" d="100"/>
        </p:scale>
        <p:origin x="-1374" y="-96"/>
      </p:cViewPr>
      <p:guideLst>
        <p:guide orient="horz" pos="2160"/>
        <p:guide pos="2880"/>
      </p:guideLst>
    </p:cSldViewPr>
  </p:slideViewPr>
  <p:outlineViewPr>
    <p:cViewPr>
      <p:scale>
        <a:sx n="33" d="100"/>
        <a:sy n="33" d="100"/>
      </p:scale>
      <p:origin x="0" y="10080"/>
    </p:cViewPr>
  </p:outlineViewPr>
  <p:notesTextViewPr>
    <p:cViewPr>
      <p:scale>
        <a:sx n="1" d="1"/>
        <a:sy n="1" d="1"/>
      </p:scale>
      <p:origin x="0" y="0"/>
    </p:cViewPr>
  </p:notesTextViewPr>
  <p:notesViewPr>
    <p:cSldViewPr>
      <p:cViewPr varScale="1">
        <p:scale>
          <a:sx n="56" d="100"/>
          <a:sy n="56" d="100"/>
        </p:scale>
        <p:origin x="-28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awsan\Desktop\qatar%20populat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81537505180272"/>
          <c:y val="0"/>
          <c:w val="0.54002210250034532"/>
          <c:h val="1"/>
        </c:manualLayout>
      </c:layout>
      <c:pieChart>
        <c:varyColors val="1"/>
        <c:ser>
          <c:idx val="0"/>
          <c:order val="0"/>
          <c:dLbls>
            <c:txPr>
              <a:bodyPr/>
              <a:lstStyle/>
              <a:p>
                <a:pPr>
                  <a:defRPr sz="1800" b="1">
                    <a:solidFill>
                      <a:schemeClr val="bg1"/>
                    </a:solidFill>
                  </a:defRPr>
                </a:pPr>
                <a:endParaRPr lang="en-US"/>
              </a:p>
            </c:txPr>
            <c:showLegendKey val="0"/>
            <c:showVal val="1"/>
            <c:showCatName val="0"/>
            <c:showSerName val="0"/>
            <c:showPercent val="0"/>
            <c:showBubbleSize val="0"/>
            <c:showLeaderLines val="1"/>
          </c:dLbls>
          <c:cat>
            <c:strRef>
              <c:f>Sheet1!$F$5:$F$6</c:f>
              <c:strCache>
                <c:ptCount val="2"/>
                <c:pt idx="0">
                  <c:v>Total </c:v>
                </c:pt>
                <c:pt idx="1">
                  <c:v>National</c:v>
                </c:pt>
              </c:strCache>
            </c:strRef>
          </c:cat>
          <c:val>
            <c:numRef>
              <c:f>Sheet1!$G$5:$G$6</c:f>
              <c:numCache>
                <c:formatCode>#,##0</c:formatCode>
                <c:ptCount val="2"/>
                <c:pt idx="0">
                  <c:v>2597453</c:v>
                </c:pt>
                <c:pt idx="1">
                  <c:v>300000</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7A7CC3-697C-4E73-905A-1B55994E64DF}" type="datetimeFigureOut">
              <a:rPr lang="en-CA" smtClean="0"/>
              <a:t>2017-02-06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372BF2-BBFB-4C6E-B8DC-05A1C6B6CEAA}" type="slidenum">
              <a:rPr lang="en-CA" smtClean="0"/>
              <a:t>‹#›</a:t>
            </a:fld>
            <a:endParaRPr lang="en-CA"/>
          </a:p>
        </p:txBody>
      </p:sp>
    </p:spTree>
    <p:extLst>
      <p:ext uri="{BB962C8B-B14F-4D97-AF65-F5344CB8AC3E}">
        <p14:creationId xmlns:p14="http://schemas.microsoft.com/office/powerpoint/2010/main" val="2274629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ptodate.com/contents/grand-multiparity/abstract/2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uptodate.com/contents/grand-multiparity/abstract/62" TargetMode="External"/><Relationship Id="rId3" Type="http://schemas.openxmlformats.org/officeDocument/2006/relationships/hyperlink" Target="https://www.uptodate.com/contents/rectus-abdominis-diastasis?source=see_link&amp;sectionName=Pregnancy&amp;anchor=H116789987#H116789987" TargetMode="External"/><Relationship Id="rId7" Type="http://schemas.openxmlformats.org/officeDocument/2006/relationships/hyperlink" Target="https://www.uptodate.com/contents/grand-multiparity/abstract/55,61"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uptodate.com/contents/grand-multiparity/abstract/55,59,60" TargetMode="External"/><Relationship Id="rId11" Type="http://schemas.openxmlformats.org/officeDocument/2006/relationships/hyperlink" Target="https://www.uptodate.com/contents/grand-multiparity/abstract/32,67" TargetMode="External"/><Relationship Id="rId5" Type="http://schemas.openxmlformats.org/officeDocument/2006/relationships/hyperlink" Target="https://www.uptodate.com/contents/grand-multiparity/abstract/55-58" TargetMode="External"/><Relationship Id="rId10" Type="http://schemas.openxmlformats.org/officeDocument/2006/relationships/hyperlink" Target="https://www.uptodate.com/contents/grand-multiparity/abstract/66" TargetMode="External"/><Relationship Id="rId4" Type="http://schemas.openxmlformats.org/officeDocument/2006/relationships/hyperlink" Target="https://www.uptodate.com/contents/grand-multiparity/abstract/48-54" TargetMode="External"/><Relationship Id="rId9" Type="http://schemas.openxmlformats.org/officeDocument/2006/relationships/hyperlink" Target="https://www.uptodate.com/contents/grand-multiparity/abstract/55,63-65"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ptodate.com/contents/grand-multiparity/abstract/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ptodate.com/contents/grand-multiparity/abstract/7"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ptodate.com/contents/grand-multiparity/abstract/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http://www.guinnessworldrecords.com/world-records/most-prolific-mother-ever</a:t>
            </a:r>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7</a:t>
            </a:fld>
            <a:endParaRPr lang="en-CA"/>
          </a:p>
        </p:txBody>
      </p:sp>
    </p:spTree>
    <p:extLst>
      <p:ext uri="{BB962C8B-B14F-4D97-AF65-F5344CB8AC3E}">
        <p14:creationId xmlns:p14="http://schemas.microsoft.com/office/powerpoint/2010/main" val="95997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Inadequate adjustment for maternal age</a:t>
            </a:r>
            <a:r>
              <a:rPr lang="en-CA" dirty="0" smtClean="0"/>
              <a:t> — Many of the complications that have been associated with grand </a:t>
            </a:r>
            <a:r>
              <a:rPr lang="en-CA" dirty="0" err="1" smtClean="0"/>
              <a:t>multiparity</a:t>
            </a:r>
            <a:r>
              <a:rPr lang="en-CA" dirty="0" smtClean="0"/>
              <a:t> have also been independently associated with advanced maternal age [</a:t>
            </a:r>
            <a:r>
              <a:rPr lang="en-CA" u="sng" dirty="0" smtClean="0">
                <a:hlinkClick r:id="rId3"/>
              </a:rPr>
              <a:t>21</a:t>
            </a:r>
            <a:r>
              <a:rPr lang="en-CA" dirty="0" smtClean="0"/>
              <a:t>]. Increasing maternal age is associated with increasing prevalence of comorbidities, such as type 2 diabetes, hypertension, and obesity, which also increase the risk of adverse pregnancy outcome. Thus, maternal age is an important confounder that must be accounted for to minimize bias in interpretation of results.</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Limitation of the Chan study: </a:t>
            </a:r>
            <a:r>
              <a:rPr lang="en-CA" baseline="0" dirty="0" smtClean="0"/>
              <a:t>They didn’t specify the number of parous women. But likely there were grand </a:t>
            </a:r>
            <a:r>
              <a:rPr lang="en-CA" baseline="0" dirty="0" err="1" smtClean="0"/>
              <a:t>multiparity</a:t>
            </a:r>
            <a:r>
              <a:rPr lang="en-CA" baseline="0" dirty="0" smtClean="0"/>
              <a:t> as t</a:t>
            </a:r>
            <a:r>
              <a:rPr lang="en-CA" dirty="0" smtClean="0"/>
              <a:t>his</a:t>
            </a:r>
            <a:r>
              <a:rPr lang="en-CA" baseline="0" dirty="0" smtClean="0"/>
              <a:t> study was done in Hong Kong were the average is 2 children per couple. </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17</a:t>
            </a:fld>
            <a:endParaRPr lang="en-CA"/>
          </a:p>
        </p:txBody>
      </p:sp>
    </p:spTree>
    <p:extLst>
      <p:ext uri="{BB962C8B-B14F-4D97-AF65-F5344CB8AC3E}">
        <p14:creationId xmlns:p14="http://schemas.microsoft.com/office/powerpoint/2010/main" val="1048827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importance of maternal age was illustrated in a retrospective cohort study that examined the birth outcomes of 4937 young (under 35 years of age) grand multiparas (parity ≥5) and over 83,000 young </a:t>
            </a:r>
            <a:r>
              <a:rPr lang="en-CA" dirty="0" err="1" smtClean="0"/>
              <a:t>primiparas</a:t>
            </a:r>
            <a:r>
              <a:rPr lang="en-CA" dirty="0" smtClean="0"/>
              <a:t> in Utah. Young grand multiparas were at significantly lower risk for "any intrapartum complication" (</a:t>
            </a:r>
            <a:r>
              <a:rPr lang="en-CA" dirty="0" err="1" smtClean="0"/>
              <a:t>eg</a:t>
            </a:r>
            <a:r>
              <a:rPr lang="en-CA" dirty="0" smtClean="0"/>
              <a:t>, placental abruption, placenta </a:t>
            </a:r>
            <a:r>
              <a:rPr lang="en-CA" dirty="0" err="1" smtClean="0"/>
              <a:t>previa</a:t>
            </a:r>
            <a:r>
              <a:rPr lang="en-CA" dirty="0" smtClean="0"/>
              <a:t>, intrapartum vaginal bleeding, umbilical cord prolapse, fetal distress, </a:t>
            </a:r>
            <a:r>
              <a:rPr lang="en-CA" dirty="0" err="1" smtClean="0"/>
              <a:t>malpresentation</a:t>
            </a:r>
            <a:r>
              <a:rPr lang="en-CA" dirty="0" smtClean="0"/>
              <a:t>, surgical delivery, instrumented delivery) compared with young </a:t>
            </a:r>
            <a:r>
              <a:rPr lang="en-CA" dirty="0" err="1" smtClean="0"/>
              <a:t>primiparas</a:t>
            </a:r>
            <a:r>
              <a:rPr lang="en-CA" dirty="0" smtClean="0"/>
              <a:t>. </a:t>
            </a:r>
          </a:p>
          <a:p>
            <a:r>
              <a:rPr lang="en-CA" dirty="0" smtClean="0"/>
              <a:t>In addition, young grand multiparas were at significantly lower risk for any intrapartum complication when compared with older grand multiparas.</a:t>
            </a:r>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18</a:t>
            </a:fld>
            <a:endParaRPr lang="en-CA"/>
          </a:p>
        </p:txBody>
      </p:sp>
    </p:spTree>
    <p:extLst>
      <p:ext uri="{BB962C8B-B14F-4D97-AF65-F5344CB8AC3E}">
        <p14:creationId xmlns:p14="http://schemas.microsoft.com/office/powerpoint/2010/main" val="559856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importance of maternal age was illustrated in a retrospective cohort study that examined the birth outcomes of 4937 young (under 35 years of age) grand multiparas (parity ≥5) and over 83,000 young </a:t>
            </a:r>
            <a:r>
              <a:rPr lang="en-CA" dirty="0" err="1" smtClean="0"/>
              <a:t>primiparas</a:t>
            </a:r>
            <a:r>
              <a:rPr lang="en-CA" dirty="0" smtClean="0"/>
              <a:t> in Utah. Young grand multiparas were at significantly lower risk for "any intrapartum complication" (</a:t>
            </a:r>
            <a:r>
              <a:rPr lang="en-CA" dirty="0" err="1" smtClean="0"/>
              <a:t>eg</a:t>
            </a:r>
            <a:r>
              <a:rPr lang="en-CA" dirty="0" smtClean="0"/>
              <a:t>, placental abruption, placenta </a:t>
            </a:r>
            <a:r>
              <a:rPr lang="en-CA" dirty="0" err="1" smtClean="0"/>
              <a:t>previa</a:t>
            </a:r>
            <a:r>
              <a:rPr lang="en-CA" dirty="0" smtClean="0"/>
              <a:t>, intrapartum vaginal bleeding, umbilical cord prolapse, fetal distress, </a:t>
            </a:r>
            <a:r>
              <a:rPr lang="en-CA" dirty="0" err="1" smtClean="0"/>
              <a:t>malpresentation</a:t>
            </a:r>
            <a:r>
              <a:rPr lang="en-CA" dirty="0" smtClean="0"/>
              <a:t>, surgical delivery, instrumented delivery) compared with young </a:t>
            </a:r>
            <a:r>
              <a:rPr lang="en-CA" dirty="0" err="1" smtClean="0"/>
              <a:t>primiparas</a:t>
            </a:r>
            <a:r>
              <a:rPr lang="en-CA" dirty="0" smtClean="0"/>
              <a:t>. </a:t>
            </a:r>
          </a:p>
          <a:p>
            <a:r>
              <a:rPr lang="en-CA" dirty="0" smtClean="0"/>
              <a:t>In addition, young grand multiparas were at significantly lower risk for any intrapartum complication when compared with older grand multiparas.</a:t>
            </a:r>
          </a:p>
        </p:txBody>
      </p:sp>
      <p:sp>
        <p:nvSpPr>
          <p:cNvPr id="4" name="Slide Number Placeholder 3"/>
          <p:cNvSpPr>
            <a:spLocks noGrp="1"/>
          </p:cNvSpPr>
          <p:nvPr>
            <p:ph type="sldNum" sz="quarter" idx="10"/>
          </p:nvPr>
        </p:nvSpPr>
        <p:spPr/>
        <p:txBody>
          <a:bodyPr/>
          <a:lstStyle/>
          <a:p>
            <a:fld id="{5F372BF2-BBFB-4C6E-B8DC-05A1C6B6CEAA}" type="slidenum">
              <a:rPr lang="en-CA" smtClean="0"/>
              <a:t>19</a:t>
            </a:fld>
            <a:endParaRPr lang="en-CA"/>
          </a:p>
        </p:txBody>
      </p:sp>
    </p:spTree>
    <p:extLst>
      <p:ext uri="{BB962C8B-B14F-4D97-AF65-F5344CB8AC3E}">
        <p14:creationId xmlns:p14="http://schemas.microsoft.com/office/powerpoint/2010/main" val="332740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Choose largest</a:t>
            </a:r>
            <a:r>
              <a:rPr lang="en-CA" baseline="0" dirty="0" smtClean="0"/>
              <a:t> series</a:t>
            </a:r>
          </a:p>
          <a:p>
            <a:r>
              <a:rPr lang="pt-BR" dirty="0" smtClean="0"/>
              <a:t/>
            </a:r>
            <a:br>
              <a:rPr lang="pt-BR" dirty="0" smtClean="0"/>
            </a:br>
            <a:r>
              <a:rPr lang="pt-BR" dirty="0" smtClean="0"/>
              <a:t>Lyrenäs S et</a:t>
            </a:r>
            <a:r>
              <a:rPr lang="pt-BR" baseline="0" dirty="0" smtClean="0"/>
              <a:t> al, </a:t>
            </a:r>
            <a:r>
              <a:rPr lang="pt-BR" dirty="0" smtClean="0"/>
              <a:t>Gynecol Obstet Invest 2002</a:t>
            </a:r>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21</a:t>
            </a:fld>
            <a:endParaRPr lang="en-CA"/>
          </a:p>
        </p:txBody>
      </p:sp>
    </p:spTree>
    <p:extLst>
      <p:ext uri="{BB962C8B-B14F-4D97-AF65-F5344CB8AC3E}">
        <p14:creationId xmlns:p14="http://schemas.microsoft.com/office/powerpoint/2010/main" val="436573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OBJECTIVETo</a:t>
            </a:r>
            <a:r>
              <a:rPr lang="en-CA" dirty="0" smtClean="0"/>
              <a:t> compare the incidence of antenatal and intrapartum complications and neonatal outcomes among grand multiparas with age-matched </a:t>
            </a:r>
            <a:r>
              <a:rPr lang="en-CA" dirty="0" err="1" smtClean="0"/>
              <a:t>multiparas.METHODS</a:t>
            </a:r>
            <a:r>
              <a:rPr lang="en-CA" dirty="0" smtClean="0"/>
              <a:t>: Six hundred twenty-one grand multiparas (para more than 4) women were prospectively compared with 621 age-matched multiparous (para 2-4) controls. RESULTS: Grand </a:t>
            </a:r>
            <a:r>
              <a:rPr lang="en-CA" dirty="0" err="1" smtClean="0"/>
              <a:t>multiparity</a:t>
            </a:r>
            <a:r>
              <a:rPr lang="en-CA" dirty="0" smtClean="0"/>
              <a:t> was associated with </a:t>
            </a:r>
            <a:r>
              <a:rPr lang="en-CA" dirty="0" smtClean="0">
                <a:solidFill>
                  <a:srgbClr val="FF0000"/>
                </a:solidFill>
              </a:rPr>
              <a:t>low socioeconomic status and education</a:t>
            </a:r>
            <a:r>
              <a:rPr lang="en-CA" dirty="0" smtClean="0"/>
              <a:t> (odds ratio [OR]6.4; 95% confidence interval [CI]4.5, 9.0), </a:t>
            </a:r>
            <a:r>
              <a:rPr lang="en-CA" dirty="0" smtClean="0">
                <a:solidFill>
                  <a:srgbClr val="FF0000"/>
                </a:solidFill>
              </a:rPr>
              <a:t>poorer prenatal care </a:t>
            </a:r>
            <a:r>
              <a:rPr lang="en-CA" dirty="0" smtClean="0"/>
              <a:t>(OR 3.1; 95% CI 1.5, 6.1), </a:t>
            </a:r>
            <a:r>
              <a:rPr lang="en-CA" dirty="0" smtClean="0">
                <a:solidFill>
                  <a:srgbClr val="FF0000"/>
                </a:solidFill>
              </a:rPr>
              <a:t>smoking</a:t>
            </a:r>
            <a:r>
              <a:rPr lang="en-CA" dirty="0" smtClean="0"/>
              <a:t> (OR 2.2; 95% CI 1.5, 3.2), and </a:t>
            </a:r>
            <a:r>
              <a:rPr lang="en-CA" dirty="0" smtClean="0">
                <a:solidFill>
                  <a:srgbClr val="FF0000"/>
                </a:solidFill>
              </a:rPr>
              <a:t>alcohol consumption </a:t>
            </a:r>
            <a:r>
              <a:rPr lang="en-CA" dirty="0" smtClean="0"/>
              <a:t>(OR 9.0; 95% CI 2.1, 39.3). Grand multiparas had a </a:t>
            </a:r>
            <a:r>
              <a:rPr lang="en-CA" dirty="0" smtClean="0">
                <a:solidFill>
                  <a:srgbClr val="FF0000"/>
                </a:solidFill>
              </a:rPr>
              <a:t>higher body mass index </a:t>
            </a:r>
            <a:r>
              <a:rPr lang="en-CA" dirty="0" smtClean="0"/>
              <a:t>(OR 1.5; 95% CI 1.2, 1.9) and rate of </a:t>
            </a:r>
            <a:r>
              <a:rPr lang="en-CA" dirty="0" smtClean="0">
                <a:solidFill>
                  <a:srgbClr val="FF0000"/>
                </a:solidFill>
              </a:rPr>
              <a:t>insulin-dependent gestational diabetes </a:t>
            </a:r>
            <a:r>
              <a:rPr lang="en-CA" dirty="0" smtClean="0"/>
              <a:t>(OR 1.7; 95% CI 1.02, 3.1). They had </a:t>
            </a:r>
            <a:r>
              <a:rPr lang="en-CA" dirty="0" smtClean="0">
                <a:solidFill>
                  <a:srgbClr val="FF0000"/>
                </a:solidFill>
              </a:rPr>
              <a:t>more previous intrauterine </a:t>
            </a:r>
            <a:r>
              <a:rPr lang="en-CA" dirty="0" smtClean="0"/>
              <a:t>(OR 4.2; 95% CI 1.5, 11.3) </a:t>
            </a:r>
            <a:r>
              <a:rPr lang="en-CA" dirty="0" smtClean="0">
                <a:solidFill>
                  <a:srgbClr val="FF0000"/>
                </a:solidFill>
              </a:rPr>
              <a:t>and perinatal deaths </a:t>
            </a:r>
            <a:r>
              <a:rPr lang="en-CA" dirty="0" smtClean="0"/>
              <a:t>(OR 3.2; 95% CI 2.0, 5.0). They had </a:t>
            </a:r>
            <a:r>
              <a:rPr lang="en-CA" dirty="0" smtClean="0">
                <a:solidFill>
                  <a:srgbClr val="0070C0"/>
                </a:solidFill>
              </a:rPr>
              <a:t>fewer intrapartum complications (arrests of cervical dilatation</a:t>
            </a:r>
            <a:r>
              <a:rPr lang="en-CA" dirty="0" smtClean="0"/>
              <a:t> [OR 0.19; 95% CI 0.06, 0.66], </a:t>
            </a:r>
            <a:r>
              <a:rPr lang="en-CA" dirty="0" smtClean="0">
                <a:solidFill>
                  <a:srgbClr val="0070C0"/>
                </a:solidFill>
              </a:rPr>
              <a:t>instrumental deliveries </a:t>
            </a:r>
            <a:r>
              <a:rPr lang="en-CA" dirty="0" smtClean="0"/>
              <a:t>[OR 0.31; 95% CI 0.16, 0.59], </a:t>
            </a:r>
            <a:r>
              <a:rPr lang="en-CA" dirty="0" smtClean="0">
                <a:solidFill>
                  <a:srgbClr val="0070C0"/>
                </a:solidFill>
              </a:rPr>
              <a:t>and fever during labor </a:t>
            </a:r>
            <a:r>
              <a:rPr lang="en-CA" dirty="0" smtClean="0"/>
              <a:t>[OR 0.47; 95% CI 0.26, 0.86]). </a:t>
            </a:r>
            <a:r>
              <a:rPr lang="en-CA" dirty="0" smtClean="0">
                <a:solidFill>
                  <a:srgbClr val="7030A0"/>
                </a:solidFill>
              </a:rPr>
              <a:t>Conditional logistic regression models found that grand </a:t>
            </a:r>
            <a:r>
              <a:rPr lang="en-CA" dirty="0" err="1" smtClean="0">
                <a:solidFill>
                  <a:srgbClr val="7030A0"/>
                </a:solidFill>
              </a:rPr>
              <a:t>multiparity</a:t>
            </a:r>
            <a:r>
              <a:rPr lang="en-CA" dirty="0" smtClean="0">
                <a:solidFill>
                  <a:srgbClr val="7030A0"/>
                </a:solidFill>
              </a:rPr>
              <a:t> was the most closely correlated factor to a previous history of fetal death (OR 4.3; 95% CI 1.6, 11.6), but it was not an independent predictor of insulin-dependent gestational diabetes mellitus (OR 1.3; 95% CI 0.75, 2.2).</a:t>
            </a:r>
            <a:r>
              <a:rPr lang="en-CA" dirty="0" smtClean="0"/>
              <a:t>CONCLUSION: Grand multiparas, when compared with same-age multiparous controls, appear to have fewer intrapartum complications. However, they present several prenatal risk factors that require special antenatal care.</a:t>
            </a:r>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22</a:t>
            </a:fld>
            <a:endParaRPr lang="en-CA"/>
          </a:p>
        </p:txBody>
      </p:sp>
    </p:spTree>
    <p:extLst>
      <p:ext uri="{BB962C8B-B14F-4D97-AF65-F5344CB8AC3E}">
        <p14:creationId xmlns:p14="http://schemas.microsoft.com/office/powerpoint/2010/main" val="3074873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OBJECTIVETo</a:t>
            </a:r>
            <a:r>
              <a:rPr lang="en-CA" dirty="0" smtClean="0"/>
              <a:t> compare the incidence of antenatal and intrapartum complications and neonatal outcomes among grand multiparas with age-matched </a:t>
            </a:r>
            <a:r>
              <a:rPr lang="en-CA" dirty="0" err="1" smtClean="0"/>
              <a:t>multiparas.METHODS</a:t>
            </a:r>
            <a:r>
              <a:rPr lang="en-CA" dirty="0" smtClean="0"/>
              <a:t>: Six hundred twenty-one grand multiparas (para more than 4) women were prospectively compared with 621 age-matched multiparous (para 2-4) controls. RESULTS: Grand </a:t>
            </a:r>
            <a:r>
              <a:rPr lang="en-CA" dirty="0" err="1" smtClean="0"/>
              <a:t>multiparity</a:t>
            </a:r>
            <a:r>
              <a:rPr lang="en-CA" dirty="0" smtClean="0"/>
              <a:t> was associated with </a:t>
            </a:r>
            <a:r>
              <a:rPr lang="en-CA" dirty="0" smtClean="0">
                <a:solidFill>
                  <a:srgbClr val="FF0000"/>
                </a:solidFill>
              </a:rPr>
              <a:t>low socioeconomic status and education</a:t>
            </a:r>
            <a:r>
              <a:rPr lang="en-CA" dirty="0" smtClean="0"/>
              <a:t> (odds ratio [OR]6.4; 95% confidence interval [CI]4.5, 9.0), </a:t>
            </a:r>
            <a:r>
              <a:rPr lang="en-CA" dirty="0" smtClean="0">
                <a:solidFill>
                  <a:srgbClr val="FF0000"/>
                </a:solidFill>
              </a:rPr>
              <a:t>poorer prenatal care </a:t>
            </a:r>
            <a:r>
              <a:rPr lang="en-CA" dirty="0" smtClean="0"/>
              <a:t>(OR 3.1; 95% CI 1.5, 6.1), </a:t>
            </a:r>
            <a:r>
              <a:rPr lang="en-CA" dirty="0" smtClean="0">
                <a:solidFill>
                  <a:srgbClr val="FF0000"/>
                </a:solidFill>
              </a:rPr>
              <a:t>smoking</a:t>
            </a:r>
            <a:r>
              <a:rPr lang="en-CA" dirty="0" smtClean="0"/>
              <a:t> (OR 2.2; 95% CI 1.5, 3.2), and </a:t>
            </a:r>
            <a:r>
              <a:rPr lang="en-CA" dirty="0" smtClean="0">
                <a:solidFill>
                  <a:srgbClr val="FF0000"/>
                </a:solidFill>
              </a:rPr>
              <a:t>alcohol consumption </a:t>
            </a:r>
            <a:r>
              <a:rPr lang="en-CA" dirty="0" smtClean="0"/>
              <a:t>(OR 9.0; 95% CI 2.1, 39.3). Grand multiparas had a </a:t>
            </a:r>
            <a:r>
              <a:rPr lang="en-CA" dirty="0" smtClean="0">
                <a:solidFill>
                  <a:srgbClr val="FF0000"/>
                </a:solidFill>
              </a:rPr>
              <a:t>higher body mass index </a:t>
            </a:r>
            <a:r>
              <a:rPr lang="en-CA" dirty="0" smtClean="0"/>
              <a:t>(OR 1.5; 95% CI 1.2, 1.9) and rate of </a:t>
            </a:r>
            <a:r>
              <a:rPr lang="en-CA" dirty="0" smtClean="0">
                <a:solidFill>
                  <a:srgbClr val="FF0000"/>
                </a:solidFill>
              </a:rPr>
              <a:t>insulin-dependent gestational diabetes </a:t>
            </a:r>
            <a:r>
              <a:rPr lang="en-CA" dirty="0" smtClean="0"/>
              <a:t>(OR 1.7; 95% CI 1.02, 3.1). They had </a:t>
            </a:r>
            <a:r>
              <a:rPr lang="en-CA" dirty="0" smtClean="0">
                <a:solidFill>
                  <a:srgbClr val="FF0000"/>
                </a:solidFill>
              </a:rPr>
              <a:t>more previous intrauterine </a:t>
            </a:r>
            <a:r>
              <a:rPr lang="en-CA" dirty="0" smtClean="0"/>
              <a:t>(OR 4.2; 95% CI 1.5, 11.3) </a:t>
            </a:r>
            <a:r>
              <a:rPr lang="en-CA" dirty="0" smtClean="0">
                <a:solidFill>
                  <a:srgbClr val="FF0000"/>
                </a:solidFill>
              </a:rPr>
              <a:t>and perinatal deaths </a:t>
            </a:r>
            <a:r>
              <a:rPr lang="en-CA" dirty="0" smtClean="0"/>
              <a:t>(OR 3.2; 95% CI 2.0, 5.0). They had </a:t>
            </a:r>
            <a:r>
              <a:rPr lang="en-CA" dirty="0" smtClean="0">
                <a:solidFill>
                  <a:srgbClr val="0070C0"/>
                </a:solidFill>
              </a:rPr>
              <a:t>fewer intrapartum complications (arrests of cervical dilatation</a:t>
            </a:r>
            <a:r>
              <a:rPr lang="en-CA" dirty="0" smtClean="0"/>
              <a:t> [OR 0.19; 95% CI 0.06, 0.66], </a:t>
            </a:r>
            <a:r>
              <a:rPr lang="en-CA" dirty="0" smtClean="0">
                <a:solidFill>
                  <a:srgbClr val="0070C0"/>
                </a:solidFill>
              </a:rPr>
              <a:t>instrumental deliveries </a:t>
            </a:r>
            <a:r>
              <a:rPr lang="en-CA" dirty="0" smtClean="0"/>
              <a:t>[OR 0.31; 95% CI 0.16, 0.59], </a:t>
            </a:r>
            <a:r>
              <a:rPr lang="en-CA" dirty="0" smtClean="0">
                <a:solidFill>
                  <a:srgbClr val="0070C0"/>
                </a:solidFill>
              </a:rPr>
              <a:t>and fever during labor </a:t>
            </a:r>
            <a:r>
              <a:rPr lang="en-CA" dirty="0" smtClean="0"/>
              <a:t>[OR 0.47; 95% CI 0.26, 0.86]). </a:t>
            </a:r>
            <a:r>
              <a:rPr lang="en-CA" dirty="0" smtClean="0">
                <a:solidFill>
                  <a:srgbClr val="7030A0"/>
                </a:solidFill>
              </a:rPr>
              <a:t>Conditional logistic regression models found that grand </a:t>
            </a:r>
            <a:r>
              <a:rPr lang="en-CA" dirty="0" err="1" smtClean="0">
                <a:solidFill>
                  <a:srgbClr val="7030A0"/>
                </a:solidFill>
              </a:rPr>
              <a:t>multiparity</a:t>
            </a:r>
            <a:r>
              <a:rPr lang="en-CA" dirty="0" smtClean="0">
                <a:solidFill>
                  <a:srgbClr val="7030A0"/>
                </a:solidFill>
              </a:rPr>
              <a:t> was the most closely correlated factor to a previous history of fetal death (OR 4.3; 95% CI 1.6, 11.6), but it was not an independent predictor of insulin-dependent gestational diabetes mellitus (OR 1.3; 95% CI 0.75, 2.2).</a:t>
            </a:r>
            <a:r>
              <a:rPr lang="en-CA" dirty="0" smtClean="0"/>
              <a:t>CONCLUSION: Grand multiparas, when compared with same-age multiparous controls, appear to have fewer intrapartum complications. However, they present several prenatal risk factors that require special antenatal care.</a:t>
            </a:r>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23</a:t>
            </a:fld>
            <a:endParaRPr lang="en-CA"/>
          </a:p>
        </p:txBody>
      </p:sp>
    </p:spTree>
    <p:extLst>
      <p:ext uri="{BB962C8B-B14F-4D97-AF65-F5344CB8AC3E}">
        <p14:creationId xmlns:p14="http://schemas.microsoft.com/office/powerpoint/2010/main" val="580658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Sidra-RCOG</a:t>
            </a:r>
            <a:r>
              <a:rPr lang="en-CA" baseline="0" dirty="0" smtClean="0"/>
              <a:t> Challenges in Obstetrics and Gynecology Conference 2014, Doha-Qatar</a:t>
            </a:r>
          </a:p>
        </p:txBody>
      </p:sp>
      <p:sp>
        <p:nvSpPr>
          <p:cNvPr id="4" name="Slide Number Placeholder 3"/>
          <p:cNvSpPr>
            <a:spLocks noGrp="1"/>
          </p:cNvSpPr>
          <p:nvPr>
            <p:ph type="sldNum" sz="quarter" idx="10"/>
          </p:nvPr>
        </p:nvSpPr>
        <p:spPr/>
        <p:txBody>
          <a:bodyPr/>
          <a:lstStyle/>
          <a:p>
            <a:fld id="{5F372BF2-BBFB-4C6E-B8DC-05A1C6B6CEAA}" type="slidenum">
              <a:rPr lang="en-CA" smtClean="0"/>
              <a:t>27</a:t>
            </a:fld>
            <a:endParaRPr lang="en-CA"/>
          </a:p>
        </p:txBody>
      </p:sp>
    </p:spTree>
    <p:extLst>
      <p:ext uri="{BB962C8B-B14F-4D97-AF65-F5344CB8AC3E}">
        <p14:creationId xmlns:p14="http://schemas.microsoft.com/office/powerpoint/2010/main" val="920272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28</a:t>
            </a:fld>
            <a:endParaRPr lang="en-CA"/>
          </a:p>
        </p:txBody>
      </p:sp>
    </p:spTree>
    <p:extLst>
      <p:ext uri="{BB962C8B-B14F-4D97-AF65-F5344CB8AC3E}">
        <p14:creationId xmlns:p14="http://schemas.microsoft.com/office/powerpoint/2010/main" val="3356139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
            </a:r>
            <a:br>
              <a:rPr lang="en-CA" dirty="0" smtClean="0"/>
            </a:br>
            <a:r>
              <a:rPr lang="en-CA" dirty="0" smtClean="0"/>
              <a:t>Silver RM</a:t>
            </a:r>
            <a:r>
              <a:rPr lang="en-CA" baseline="0" dirty="0" smtClean="0"/>
              <a:t> et al, </a:t>
            </a:r>
            <a:r>
              <a:rPr lang="en-CA" dirty="0" err="1" smtClean="0"/>
              <a:t>Obstet</a:t>
            </a:r>
            <a:r>
              <a:rPr lang="en-CA" dirty="0" smtClean="0"/>
              <a:t> </a:t>
            </a:r>
            <a:r>
              <a:rPr lang="en-CA" dirty="0" err="1" smtClean="0"/>
              <a:t>Gynecol</a:t>
            </a:r>
            <a:r>
              <a:rPr lang="en-CA" baseline="0" dirty="0" smtClean="0"/>
              <a:t> </a:t>
            </a:r>
            <a:r>
              <a:rPr lang="en-CA" dirty="0" smtClean="0"/>
              <a:t>2006</a:t>
            </a:r>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29</a:t>
            </a:fld>
            <a:endParaRPr lang="en-CA"/>
          </a:p>
        </p:txBody>
      </p:sp>
    </p:spTree>
    <p:extLst>
      <p:ext uri="{BB962C8B-B14F-4D97-AF65-F5344CB8AC3E}">
        <p14:creationId xmlns:p14="http://schemas.microsoft.com/office/powerpoint/2010/main" val="483494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TISafety</a:t>
            </a:r>
            <a:r>
              <a:rPr lang="en-CA" dirty="0" smtClean="0"/>
              <a:t> of trial of labor after </a:t>
            </a:r>
            <a:r>
              <a:rPr lang="en-CA" dirty="0" err="1" smtClean="0"/>
              <a:t>cesarean</a:t>
            </a:r>
            <a:r>
              <a:rPr lang="en-CA" dirty="0" smtClean="0"/>
              <a:t> delivery in </a:t>
            </a:r>
            <a:r>
              <a:rPr lang="en-CA" dirty="0" err="1" smtClean="0"/>
              <a:t>grandmultiparous</a:t>
            </a:r>
            <a:r>
              <a:rPr lang="en-CA" dirty="0" smtClean="0"/>
              <a:t> </a:t>
            </a:r>
            <a:r>
              <a:rPr lang="en-CA" dirty="0" err="1" smtClean="0"/>
              <a:t>women.AUHochler</a:t>
            </a:r>
            <a:r>
              <a:rPr lang="en-CA" dirty="0" smtClean="0"/>
              <a:t> H, </a:t>
            </a:r>
            <a:r>
              <a:rPr lang="en-CA" dirty="0" err="1" smtClean="0"/>
              <a:t>Yaffe</a:t>
            </a:r>
            <a:r>
              <a:rPr lang="en-CA" dirty="0" smtClean="0"/>
              <a:t> H, </a:t>
            </a:r>
            <a:r>
              <a:rPr lang="en-CA" dirty="0" err="1" smtClean="0"/>
              <a:t>Schwed</a:t>
            </a:r>
            <a:r>
              <a:rPr lang="en-CA" dirty="0" smtClean="0"/>
              <a:t> P, </a:t>
            </a:r>
            <a:r>
              <a:rPr lang="en-CA" dirty="0" err="1" smtClean="0"/>
              <a:t>Mankuta</a:t>
            </a:r>
            <a:r>
              <a:rPr lang="en-CA" dirty="0" smtClean="0"/>
              <a:t> D </a:t>
            </a:r>
            <a:r>
              <a:rPr lang="en-CA" dirty="0" err="1" smtClean="0"/>
              <a:t>SOObstet</a:t>
            </a:r>
            <a:r>
              <a:rPr lang="en-CA" dirty="0" smtClean="0"/>
              <a:t> Gynecol. 2014 Feb;123(2 Pt 1):304-8. </a:t>
            </a:r>
            <a:r>
              <a:rPr lang="en-CA" dirty="0" err="1" smtClean="0"/>
              <a:t>OBJECTIVETo</a:t>
            </a:r>
            <a:r>
              <a:rPr lang="en-CA" dirty="0" smtClean="0"/>
              <a:t> evaluate the risk of uterine rupture and other major labor complications in a trial of labor after </a:t>
            </a:r>
            <a:r>
              <a:rPr lang="en-CA" dirty="0" err="1" smtClean="0"/>
              <a:t>cesarean</a:t>
            </a:r>
            <a:r>
              <a:rPr lang="en-CA" dirty="0" smtClean="0"/>
              <a:t> delivery (TOLAC) in </a:t>
            </a:r>
            <a:r>
              <a:rPr lang="en-CA" dirty="0" err="1" smtClean="0"/>
              <a:t>grandmultiparous</a:t>
            </a:r>
            <a:r>
              <a:rPr lang="en-CA" dirty="0" smtClean="0"/>
              <a:t> </a:t>
            </a:r>
            <a:r>
              <a:rPr lang="en-CA" dirty="0" err="1" smtClean="0"/>
              <a:t>women.METHODSA</a:t>
            </a:r>
            <a:r>
              <a:rPr lang="en-CA" dirty="0" smtClean="0"/>
              <a:t> retrospective descriptive study of 64,345 births in three hospitals between the years 1999 and 2009. The study group included 1,922 deliveries of women in their sixth or higher birth with one previous </a:t>
            </a:r>
            <a:r>
              <a:rPr lang="en-CA" dirty="0" err="1" smtClean="0"/>
              <a:t>cesarean</a:t>
            </a:r>
            <a:r>
              <a:rPr lang="en-CA" dirty="0" smtClean="0"/>
              <a:t> </a:t>
            </a:r>
            <a:r>
              <a:rPr lang="en-CA" dirty="0" err="1" smtClean="0"/>
              <a:t>delivery.RESULTSThe</a:t>
            </a:r>
            <a:r>
              <a:rPr lang="en-CA" dirty="0" smtClean="0"/>
              <a:t> risk for uterine rupture was 0.3% (six cases) (95% confidence interval [CI]0.11-0.68); of these, two cases ended in hysterectomy. There were another four hysterectomies not attributable to uterine rupture (a total risk of 0.3%). Neither induction nor augmentation of labor increased the risk for uterine rupture. Trial of labor after </a:t>
            </a:r>
            <a:r>
              <a:rPr lang="en-CA" dirty="0" err="1" smtClean="0"/>
              <a:t>cesarean</a:t>
            </a:r>
            <a:r>
              <a:rPr lang="en-CA" dirty="0" smtClean="0"/>
              <a:t> delivery in the first labor after prior </a:t>
            </a:r>
            <a:r>
              <a:rPr lang="en-CA" dirty="0" err="1" smtClean="0"/>
              <a:t>cesarean</a:t>
            </a:r>
            <a:r>
              <a:rPr lang="en-CA" dirty="0" smtClean="0"/>
              <a:t> delivery conferred a higher risk for hysterectomy (1% compared with 0.1%; P=.019). In the presence of shoulder dystocia (n=20), the risk of uterine rupture was 10% (two cases) compared with 0.2% when shoulder dystocia did not occur (P=.002; odds ratio 52.7, 95% CI 9-306).</a:t>
            </a:r>
            <a:r>
              <a:rPr lang="en-CA" dirty="0" err="1" smtClean="0"/>
              <a:t>CONCLUSIONGrandmultiparous</a:t>
            </a:r>
            <a:r>
              <a:rPr lang="en-CA" dirty="0" smtClean="0"/>
              <a:t> women with one previous </a:t>
            </a:r>
            <a:r>
              <a:rPr lang="en-CA" dirty="0" err="1" smtClean="0"/>
              <a:t>cesarean</a:t>
            </a:r>
            <a:r>
              <a:rPr lang="en-CA" dirty="0" smtClean="0"/>
              <a:t> delivery can be offered TOLAC. Labor induction is not contraindicated in such </a:t>
            </a:r>
            <a:r>
              <a:rPr lang="en-CA" dirty="0" err="1" smtClean="0"/>
              <a:t>women.LEVEL</a:t>
            </a:r>
            <a:r>
              <a:rPr lang="en-CA" dirty="0" smtClean="0"/>
              <a:t> OF EVIDENCE: </a:t>
            </a:r>
            <a:r>
              <a:rPr lang="en-CA" dirty="0" err="1" smtClean="0"/>
              <a:t>III.ADDepartment</a:t>
            </a:r>
            <a:r>
              <a:rPr lang="en-CA" dirty="0" smtClean="0"/>
              <a:t> of Obstetrics and Gynecology, </a:t>
            </a:r>
            <a:r>
              <a:rPr lang="en-CA" dirty="0" err="1" smtClean="0"/>
              <a:t>Shaare</a:t>
            </a:r>
            <a:r>
              <a:rPr lang="en-CA" dirty="0" smtClean="0"/>
              <a:t> </a:t>
            </a:r>
            <a:r>
              <a:rPr lang="en-CA" dirty="0" err="1" smtClean="0"/>
              <a:t>Zedek</a:t>
            </a:r>
            <a:r>
              <a:rPr lang="en-CA" dirty="0" smtClean="0"/>
              <a:t> Medical Center, and the Department of Obstetrics and Gynecology, Hadassah Hospital, </a:t>
            </a:r>
            <a:r>
              <a:rPr lang="en-CA" dirty="0" err="1" smtClean="0"/>
              <a:t>Ein</a:t>
            </a:r>
            <a:r>
              <a:rPr lang="en-CA" dirty="0" smtClean="0"/>
              <a:t> </a:t>
            </a:r>
            <a:r>
              <a:rPr lang="en-CA" dirty="0" err="1" smtClean="0"/>
              <a:t>Kerem</a:t>
            </a:r>
            <a:r>
              <a:rPr lang="en-CA" dirty="0" smtClean="0"/>
              <a:t>, The Hebrew University of Jerusalem, Jerusalem, Israel.</a:t>
            </a:r>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33</a:t>
            </a:fld>
            <a:endParaRPr lang="en-CA"/>
          </a:p>
        </p:txBody>
      </p:sp>
    </p:spTree>
    <p:extLst>
      <p:ext uri="{BB962C8B-B14F-4D97-AF65-F5344CB8AC3E}">
        <p14:creationId xmlns:p14="http://schemas.microsoft.com/office/powerpoint/2010/main" val="724103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The relationship between obstetric complications and parity has been studied extensively, with inconsistent findings. In addition to the usual limitations of observational data, there are several reasons for the discordancy:</a:t>
            </a:r>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9</a:t>
            </a:fld>
            <a:endParaRPr lang="en-CA"/>
          </a:p>
        </p:txBody>
      </p:sp>
    </p:spTree>
    <p:extLst>
      <p:ext uri="{BB962C8B-B14F-4D97-AF65-F5344CB8AC3E}">
        <p14:creationId xmlns:p14="http://schemas.microsoft.com/office/powerpoint/2010/main" val="1588017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Ali AM</a:t>
            </a:r>
            <a:r>
              <a:rPr lang="en-CA" baseline="0" dirty="0" smtClean="0"/>
              <a:t> et al, </a:t>
            </a:r>
            <a:r>
              <a:rPr lang="en-CA" dirty="0" smtClean="0"/>
              <a:t>J </a:t>
            </a:r>
            <a:r>
              <a:rPr lang="en-CA" dirty="0" err="1" smtClean="0"/>
              <a:t>Obstet</a:t>
            </a:r>
            <a:r>
              <a:rPr lang="en-CA" dirty="0" smtClean="0"/>
              <a:t> </a:t>
            </a:r>
            <a:r>
              <a:rPr lang="en-CA" dirty="0" err="1" smtClean="0"/>
              <a:t>Gynaecol</a:t>
            </a:r>
            <a:r>
              <a:rPr lang="en-CA" dirty="0" smtClean="0"/>
              <a:t> Res 2002</a:t>
            </a:r>
            <a:br>
              <a:rPr lang="en-CA" dirty="0" smtClean="0"/>
            </a:br>
            <a:r>
              <a:rPr lang="en-CA" dirty="0" err="1" smtClean="0"/>
              <a:t>Dyack</a:t>
            </a:r>
            <a:r>
              <a:rPr lang="en-CA" dirty="0" smtClean="0"/>
              <a:t> C</a:t>
            </a:r>
            <a:r>
              <a:rPr lang="en-CA" baseline="0" dirty="0" smtClean="0"/>
              <a:t> et al, </a:t>
            </a:r>
            <a:r>
              <a:rPr lang="en-CA" dirty="0" smtClean="0"/>
              <a:t>J </a:t>
            </a:r>
            <a:r>
              <a:rPr lang="en-CA" dirty="0" err="1" smtClean="0"/>
              <a:t>Obstet</a:t>
            </a:r>
            <a:r>
              <a:rPr lang="en-CA" dirty="0" smtClean="0"/>
              <a:t> </a:t>
            </a:r>
            <a:r>
              <a:rPr lang="en-CA" dirty="0" err="1" smtClean="0"/>
              <a:t>Gynaecol</a:t>
            </a:r>
            <a:r>
              <a:rPr lang="en-CA" dirty="0" smtClean="0"/>
              <a:t> Res. 1997 </a:t>
            </a:r>
          </a:p>
          <a:p>
            <a:r>
              <a:rPr lang="en-CA" dirty="0" err="1" smtClean="0"/>
              <a:t>Kugler</a:t>
            </a:r>
            <a:r>
              <a:rPr lang="en-CA" dirty="0" smtClean="0"/>
              <a:t> E</a:t>
            </a:r>
            <a:r>
              <a:rPr lang="en-CA" baseline="0" dirty="0" smtClean="0"/>
              <a:t> et al, </a:t>
            </a:r>
            <a:r>
              <a:rPr lang="en-CA" dirty="0" smtClean="0"/>
              <a:t>Arch </a:t>
            </a:r>
            <a:r>
              <a:rPr lang="en-CA" dirty="0" err="1" smtClean="0"/>
              <a:t>Gynecol</a:t>
            </a:r>
            <a:r>
              <a:rPr lang="en-CA" dirty="0" smtClean="0"/>
              <a:t> </a:t>
            </a:r>
            <a:r>
              <a:rPr lang="en-CA" dirty="0" err="1" smtClean="0"/>
              <a:t>Obstet</a:t>
            </a:r>
            <a:r>
              <a:rPr lang="en-CA" baseline="0" dirty="0" smtClean="0"/>
              <a:t> </a:t>
            </a:r>
            <a:r>
              <a:rPr lang="en-CA" dirty="0" smtClean="0"/>
              <a:t>2008 </a:t>
            </a:r>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34</a:t>
            </a:fld>
            <a:endParaRPr lang="en-CA"/>
          </a:p>
        </p:txBody>
      </p:sp>
    </p:spTree>
    <p:extLst>
      <p:ext uri="{BB962C8B-B14F-4D97-AF65-F5344CB8AC3E}">
        <p14:creationId xmlns:p14="http://schemas.microsoft.com/office/powerpoint/2010/main" val="2046500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err="1" smtClean="0"/>
              <a:t>Mant</a:t>
            </a:r>
            <a:r>
              <a:rPr lang="en-CA" dirty="0" smtClean="0"/>
              <a:t> J et al. Br J </a:t>
            </a:r>
            <a:r>
              <a:rPr lang="en-CA" dirty="0" err="1" smtClean="0"/>
              <a:t>Obstet</a:t>
            </a:r>
            <a:r>
              <a:rPr lang="en-CA" dirty="0" smtClean="0"/>
              <a:t> </a:t>
            </a:r>
            <a:r>
              <a:rPr lang="en-CA" dirty="0" err="1" smtClean="0"/>
              <a:t>Gynaecol</a:t>
            </a:r>
            <a:r>
              <a:rPr lang="en-CA" dirty="0" smtClean="0"/>
              <a:t> 1997</a:t>
            </a:r>
          </a:p>
          <a:p>
            <a:r>
              <a:rPr lang="en-CA" dirty="0" err="1" smtClean="0"/>
              <a:t>Moalli</a:t>
            </a:r>
            <a:r>
              <a:rPr lang="en-CA" dirty="0" smtClean="0"/>
              <a:t> PA</a:t>
            </a:r>
            <a:r>
              <a:rPr lang="en-CA" baseline="0" dirty="0" smtClean="0"/>
              <a:t> et al, </a:t>
            </a:r>
            <a:r>
              <a:rPr lang="en-CA" dirty="0" err="1" smtClean="0"/>
              <a:t>Obstet</a:t>
            </a:r>
            <a:r>
              <a:rPr lang="en-CA" dirty="0" smtClean="0"/>
              <a:t> </a:t>
            </a:r>
            <a:r>
              <a:rPr lang="en-CA" dirty="0" err="1" smtClean="0"/>
              <a:t>Gynecol</a:t>
            </a:r>
            <a:r>
              <a:rPr lang="en-CA" dirty="0" smtClean="0"/>
              <a:t> 2003</a:t>
            </a:r>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35</a:t>
            </a:fld>
            <a:endParaRPr lang="en-CA"/>
          </a:p>
        </p:txBody>
      </p:sp>
    </p:spTree>
    <p:extLst>
      <p:ext uri="{BB962C8B-B14F-4D97-AF65-F5344CB8AC3E}">
        <p14:creationId xmlns:p14="http://schemas.microsoft.com/office/powerpoint/2010/main" val="3526568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prevalence of diastasis recti increases with increasing parity. (See </a:t>
            </a:r>
            <a:r>
              <a:rPr lang="en-CA" u="sng" dirty="0" smtClean="0">
                <a:hlinkClick r:id="rId3"/>
              </a:rPr>
              <a:t>"Rectus abdominis diastasis", section on 'Pregnancy'</a:t>
            </a:r>
            <a:r>
              <a:rPr lang="en-CA" dirty="0" smtClean="0"/>
              <a:t>.) Increasing parity does not appear to be a risk factor for osteoporosis [</a:t>
            </a:r>
            <a:r>
              <a:rPr lang="en-CA" u="sng" dirty="0" smtClean="0">
                <a:hlinkClick r:id="rId4"/>
              </a:rPr>
              <a:t>48-54</a:t>
            </a:r>
            <a:r>
              <a:rPr lang="en-CA" dirty="0" smtClean="0"/>
              <a:t>].</a:t>
            </a:r>
          </a:p>
          <a:p>
            <a:r>
              <a:rPr lang="en-CA" dirty="0" smtClean="0"/>
              <a:t>Grand </a:t>
            </a:r>
            <a:r>
              <a:rPr lang="en-CA" dirty="0" err="1" smtClean="0"/>
              <a:t>multiparity</a:t>
            </a:r>
            <a:r>
              <a:rPr lang="en-CA" dirty="0" smtClean="0"/>
              <a:t> has been consistently associated with a decreased risk of breast cancer [</a:t>
            </a:r>
            <a:r>
              <a:rPr lang="en-CA" u="sng" dirty="0" smtClean="0">
                <a:hlinkClick r:id="rId5"/>
              </a:rPr>
              <a:t>55-58</a:t>
            </a:r>
            <a:r>
              <a:rPr lang="en-CA" dirty="0" smtClean="0"/>
              <a:t>], and a decreased risk for some cancers of the reproductive tract (</a:t>
            </a:r>
            <a:r>
              <a:rPr lang="en-CA" dirty="0" err="1" smtClean="0"/>
              <a:t>eg</a:t>
            </a:r>
            <a:r>
              <a:rPr lang="en-CA" dirty="0" smtClean="0"/>
              <a:t>, endometrial [</a:t>
            </a:r>
            <a:r>
              <a:rPr lang="en-CA" u="sng" dirty="0" smtClean="0">
                <a:hlinkClick r:id="rId6"/>
              </a:rPr>
              <a:t>55,59,60</a:t>
            </a:r>
            <a:r>
              <a:rPr lang="en-CA" dirty="0" smtClean="0"/>
              <a:t>] and ovarian [</a:t>
            </a:r>
            <a:r>
              <a:rPr lang="en-CA" u="sng" dirty="0" smtClean="0">
                <a:hlinkClick r:id="rId7"/>
              </a:rPr>
              <a:t>55,61</a:t>
            </a:r>
            <a:r>
              <a:rPr lang="en-CA" dirty="0" smtClean="0"/>
              <a:t>] but not cervical [</a:t>
            </a:r>
            <a:r>
              <a:rPr lang="en-CA" u="sng" dirty="0" smtClean="0">
                <a:hlinkClick r:id="rId8"/>
              </a:rPr>
              <a:t>62</a:t>
            </a:r>
            <a:r>
              <a:rPr lang="en-CA" dirty="0" smtClean="0"/>
              <a:t>]). It has also been associated with an increased risk of some cancers, such as the liver/biliary tract, but data are less consistent [</a:t>
            </a:r>
            <a:r>
              <a:rPr lang="en-CA" u="sng" dirty="0" smtClean="0">
                <a:hlinkClick r:id="rId9"/>
              </a:rPr>
              <a:t>55,63-65</a:t>
            </a:r>
            <a:r>
              <a:rPr lang="en-CA" dirty="0" smtClean="0"/>
              <a:t>]. These findings require further investigation to better understand confounding factors, such as age, obesity, smoking, and duration of breastfeeding.</a:t>
            </a:r>
          </a:p>
          <a:p>
            <a:r>
              <a:rPr lang="en-CA" dirty="0" smtClean="0"/>
              <a:t>Other outcomes have not been evaluated extensively in grand multiparous versus multiparous women. It has been associated with permanent weight gain in some subgroups of women [</a:t>
            </a:r>
            <a:r>
              <a:rPr lang="en-CA" u="sng" dirty="0" smtClean="0">
                <a:hlinkClick r:id="rId10"/>
              </a:rPr>
              <a:t>66</a:t>
            </a:r>
            <a:r>
              <a:rPr lang="en-CA" dirty="0" smtClean="0"/>
              <a:t>] and an increased risk of diabetes [</a:t>
            </a:r>
            <a:r>
              <a:rPr lang="en-CA" u="sng" dirty="0" smtClean="0">
                <a:hlinkClick r:id="rId11"/>
              </a:rPr>
              <a:t>32,67</a:t>
            </a:r>
            <a:r>
              <a:rPr lang="en-CA" dirty="0" smtClean="0"/>
              <a:t>].</a:t>
            </a:r>
          </a:p>
        </p:txBody>
      </p:sp>
      <p:sp>
        <p:nvSpPr>
          <p:cNvPr id="4" name="Slide Number Placeholder 3"/>
          <p:cNvSpPr>
            <a:spLocks noGrp="1"/>
          </p:cNvSpPr>
          <p:nvPr>
            <p:ph type="sldNum" sz="quarter" idx="10"/>
          </p:nvPr>
        </p:nvSpPr>
        <p:spPr/>
        <p:txBody>
          <a:bodyPr/>
          <a:lstStyle/>
          <a:p>
            <a:fld id="{5F372BF2-BBFB-4C6E-B8DC-05A1C6B6CEAA}" type="slidenum">
              <a:rPr lang="en-CA" smtClean="0"/>
              <a:t>37</a:t>
            </a:fld>
            <a:endParaRPr lang="en-CA"/>
          </a:p>
        </p:txBody>
      </p:sp>
    </p:spTree>
    <p:extLst>
      <p:ext uri="{BB962C8B-B14F-4D97-AF65-F5344CB8AC3E}">
        <p14:creationId xmlns:p14="http://schemas.microsoft.com/office/powerpoint/2010/main" val="2611377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SUMMARY AND RECOMMENDATIONS</a:t>
            </a:r>
            <a:endParaRPr lang="en-CA" dirty="0" smtClean="0"/>
          </a:p>
          <a:p>
            <a:r>
              <a:rPr lang="en-CA" dirty="0" smtClean="0"/>
              <a:t>●Although grand </a:t>
            </a:r>
            <a:r>
              <a:rPr lang="en-CA" dirty="0" err="1" smtClean="0"/>
              <a:t>multiparity</a:t>
            </a:r>
            <a:r>
              <a:rPr lang="en-CA" dirty="0" smtClean="0"/>
              <a:t> has been associated with a number of obstetric complications, most grand multiparas have similar birth outcomes when compared with women of lower parity, especially in settings where modern obstetrical care is readily available.</a:t>
            </a:r>
          </a:p>
          <a:p>
            <a:r>
              <a:rPr lang="en-CA" dirty="0" smtClean="0"/>
              <a:t>●The maximum number of pregnancies that is safe for mother and baby is unclear, and factors other than obstetrical issues need to be considered. Most of the complications that have been associated with grand </a:t>
            </a:r>
            <a:r>
              <a:rPr lang="en-CA" dirty="0" err="1" smtClean="0"/>
              <a:t>multiparity</a:t>
            </a:r>
            <a:r>
              <a:rPr lang="en-CA" dirty="0" smtClean="0"/>
              <a:t> may actually be confounded by advanced maternal age and its associated comorbidities. Thus, in patients without underlying comorbidity, grand </a:t>
            </a:r>
            <a:r>
              <a:rPr lang="en-CA" dirty="0" err="1" smtClean="0"/>
              <a:t>multiparity</a:t>
            </a:r>
            <a:r>
              <a:rPr lang="en-CA" dirty="0" smtClean="0"/>
              <a:t> does not appear to be an independent risk factor for severe obstetric complications, except for placenta </a:t>
            </a:r>
            <a:r>
              <a:rPr lang="en-CA" dirty="0" err="1" smtClean="0"/>
              <a:t>previa</a:t>
            </a:r>
            <a:r>
              <a:rPr lang="en-CA" dirty="0" smtClean="0"/>
              <a:t> and abruption.</a:t>
            </a:r>
          </a:p>
        </p:txBody>
      </p:sp>
      <p:sp>
        <p:nvSpPr>
          <p:cNvPr id="4" name="Slide Number Placeholder 3"/>
          <p:cNvSpPr>
            <a:spLocks noGrp="1"/>
          </p:cNvSpPr>
          <p:nvPr>
            <p:ph type="sldNum" sz="quarter" idx="10"/>
          </p:nvPr>
        </p:nvSpPr>
        <p:spPr/>
        <p:txBody>
          <a:bodyPr/>
          <a:lstStyle/>
          <a:p>
            <a:fld id="{5F372BF2-BBFB-4C6E-B8DC-05A1C6B6CEAA}" type="slidenum">
              <a:rPr lang="en-CA" smtClean="0"/>
              <a:t>38</a:t>
            </a:fld>
            <a:endParaRPr lang="en-CA"/>
          </a:p>
        </p:txBody>
      </p:sp>
    </p:spTree>
    <p:extLst>
      <p:ext uri="{BB962C8B-B14F-4D97-AF65-F5344CB8AC3E}">
        <p14:creationId xmlns:p14="http://schemas.microsoft.com/office/powerpoint/2010/main" val="3396400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Women who undergo multiple repeat </a:t>
            </a:r>
            <a:r>
              <a:rPr lang="en-CA" dirty="0" err="1" smtClean="0"/>
              <a:t>cesarean</a:t>
            </a:r>
            <a:r>
              <a:rPr lang="en-CA" dirty="0" smtClean="0"/>
              <a:t> deliveries are at increased risk of maternal morbidity, particularly placenta </a:t>
            </a:r>
            <a:r>
              <a:rPr lang="en-CA" dirty="0" err="1" smtClean="0"/>
              <a:t>previa</a:t>
            </a:r>
            <a:r>
              <a:rPr lang="en-CA" dirty="0" smtClean="0"/>
              <a:t> and </a:t>
            </a:r>
            <a:r>
              <a:rPr lang="en-CA" dirty="0" err="1" smtClean="0"/>
              <a:t>accreta</a:t>
            </a:r>
            <a:r>
              <a:rPr lang="en-CA" dirty="0" smtClean="0"/>
              <a:t>. The risk increases with the number of </a:t>
            </a:r>
            <a:r>
              <a:rPr lang="en-CA" dirty="0" err="1" smtClean="0"/>
              <a:t>cesarean</a:t>
            </a:r>
            <a:r>
              <a:rPr lang="en-CA" dirty="0" smtClean="0"/>
              <a:t> deliveries. </a:t>
            </a:r>
          </a:p>
          <a:p>
            <a:r>
              <a:rPr lang="en-CA" dirty="0" smtClean="0"/>
              <a:t>Antepartum clinical care is similar for all multiparous women, regardless of the number of previous deliveries. In women with a prior </a:t>
            </a:r>
            <a:r>
              <a:rPr lang="en-CA" dirty="0" err="1" smtClean="0"/>
              <a:t>cesarean</a:t>
            </a:r>
            <a:r>
              <a:rPr lang="en-CA" dirty="0" smtClean="0"/>
              <a:t> delivery, we do not advise against a trial of labor based on grand </a:t>
            </a:r>
            <a:r>
              <a:rPr lang="en-CA" dirty="0" err="1" smtClean="0"/>
              <a:t>multiparity</a:t>
            </a:r>
            <a:r>
              <a:rPr lang="en-CA" dirty="0" smtClean="0"/>
              <a:t> alone. During labor, providers caring for grand multiparas should anticipate and be prepared to manage macrosomia (and shoulder dystocia), labor abnormalities (including dystocia related to macrosomia or malposition), and postpartum hemorrhage. </a:t>
            </a:r>
          </a:p>
          <a:p>
            <a:r>
              <a:rPr lang="en-CA" dirty="0" smtClean="0"/>
              <a:t>The long-term maternal effects of grand </a:t>
            </a:r>
            <a:r>
              <a:rPr lang="en-CA" dirty="0" err="1" smtClean="0"/>
              <a:t>multiparity</a:t>
            </a:r>
            <a:r>
              <a:rPr lang="en-CA" dirty="0" smtClean="0"/>
              <a:t> are not well established. The best evidence is for an increased risk of pelvic organ prolapse. </a:t>
            </a:r>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39</a:t>
            </a:fld>
            <a:endParaRPr lang="en-CA"/>
          </a:p>
        </p:txBody>
      </p:sp>
    </p:spTree>
    <p:extLst>
      <p:ext uri="{BB962C8B-B14F-4D97-AF65-F5344CB8AC3E}">
        <p14:creationId xmlns:p14="http://schemas.microsoft.com/office/powerpoint/2010/main" val="163309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http://www.bbc.com/future/story/20151020-did-one-woman-really-give-birth-to-69-children</a:t>
            </a:r>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40</a:t>
            </a:fld>
            <a:endParaRPr lang="en-CA"/>
          </a:p>
        </p:txBody>
      </p:sp>
    </p:spTree>
    <p:extLst>
      <p:ext uri="{BB962C8B-B14F-4D97-AF65-F5344CB8AC3E}">
        <p14:creationId xmlns:p14="http://schemas.microsoft.com/office/powerpoint/2010/main" val="1092946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t>
            </a:r>
            <a:r>
              <a:rPr lang="en-CA" dirty="0" err="1" smtClean="0"/>
              <a:t>SawsanAlobaidly</a:t>
            </a:r>
            <a:endParaRPr lang="en-CA" dirty="0" smtClean="0"/>
          </a:p>
          <a:p>
            <a:r>
              <a:rPr lang="en-CA" dirty="0" smtClean="0"/>
              <a:t>qatarfetus@gmail.com</a:t>
            </a:r>
          </a:p>
        </p:txBody>
      </p:sp>
      <p:sp>
        <p:nvSpPr>
          <p:cNvPr id="4" name="Slide Number Placeholder 3"/>
          <p:cNvSpPr>
            <a:spLocks noGrp="1"/>
          </p:cNvSpPr>
          <p:nvPr>
            <p:ph type="sldNum" sz="quarter" idx="10"/>
          </p:nvPr>
        </p:nvSpPr>
        <p:spPr/>
        <p:txBody>
          <a:bodyPr/>
          <a:lstStyle/>
          <a:p>
            <a:fld id="{5F372BF2-BBFB-4C6E-B8DC-05A1C6B6CEAA}" type="slidenum">
              <a:rPr lang="en-CA" smtClean="0"/>
              <a:t>41</a:t>
            </a:fld>
            <a:endParaRPr lang="en-CA"/>
          </a:p>
        </p:txBody>
      </p:sp>
    </p:spTree>
    <p:extLst>
      <p:ext uri="{BB962C8B-B14F-4D97-AF65-F5344CB8AC3E}">
        <p14:creationId xmlns:p14="http://schemas.microsoft.com/office/powerpoint/2010/main" val="3481572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solidFill>
                  <a:srgbClr val="002060"/>
                </a:solidFill>
              </a:rPr>
              <a:t>Several reasons for the discordancy:</a:t>
            </a:r>
          </a:p>
          <a:p>
            <a:r>
              <a:rPr lang="en-CA" dirty="0" smtClean="0"/>
              <a:t>Variability in the definition of parity</a:t>
            </a:r>
          </a:p>
          <a:p>
            <a:r>
              <a:rPr lang="en-CA" dirty="0" smtClean="0"/>
              <a:t>Variably defined grand </a:t>
            </a:r>
            <a:r>
              <a:rPr lang="en-CA" dirty="0" err="1" smtClean="0"/>
              <a:t>multiparity</a:t>
            </a:r>
            <a:endParaRPr lang="en-CA" dirty="0" smtClean="0"/>
          </a:p>
          <a:p>
            <a:r>
              <a:rPr lang="en-CA" dirty="0" smtClean="0"/>
              <a:t>Variability in the definition of controls </a:t>
            </a:r>
          </a:p>
          <a:p>
            <a:r>
              <a:rPr lang="en-CA" dirty="0" smtClean="0"/>
              <a:t>Nonlinear relationship between parity and pregnancy outcome </a:t>
            </a:r>
          </a:p>
          <a:p>
            <a:r>
              <a:rPr lang="en-CA" dirty="0" smtClean="0"/>
              <a:t>Inadequate adjustment for maternal age</a:t>
            </a:r>
          </a:p>
          <a:p>
            <a:r>
              <a:rPr lang="en-CA" dirty="0" smtClean="0"/>
              <a:t>Healthy person effect</a:t>
            </a:r>
            <a:endParaRPr lang="en-CA" b="1" dirty="0" smtClean="0">
              <a:solidFill>
                <a:srgbClr val="002060"/>
              </a:solidFill>
            </a:endParaRPr>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10</a:t>
            </a:fld>
            <a:endParaRPr lang="en-CA"/>
          </a:p>
        </p:txBody>
      </p:sp>
    </p:spTree>
    <p:extLst>
      <p:ext uri="{BB962C8B-B14F-4D97-AF65-F5344CB8AC3E}">
        <p14:creationId xmlns:p14="http://schemas.microsoft.com/office/powerpoint/2010/main" val="3840342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Variability in the definition of parity</a:t>
            </a:r>
            <a:r>
              <a:rPr lang="en-CA" dirty="0" smtClean="0"/>
              <a:t> — There are discrepancies in the way clinicians define parity. A study that evaluated the definition of parity among obstetricians and midwives in London noted that 62 percent defined parity as pregnancies ≥24 weeks of gestation irrespective of outcome, 25 percent defined parity as pregnancies ≥24 weeks ending in live birth, and 13 percent defined parity by the number of pregnancies irrespective of outcome [</a:t>
            </a:r>
            <a:r>
              <a:rPr lang="en-CA" u="sng" dirty="0" smtClean="0">
                <a:hlinkClick r:id="rId3"/>
              </a:rPr>
              <a:t>5</a:t>
            </a:r>
            <a:r>
              <a:rPr lang="en-CA" dirty="0" smtClean="0"/>
              <a:t>]. Only 21 percent of those surveyed described twin pregnancies as a single parous experience.</a:t>
            </a:r>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11</a:t>
            </a:fld>
            <a:endParaRPr lang="en-CA"/>
          </a:p>
        </p:txBody>
      </p:sp>
    </p:spTree>
    <p:extLst>
      <p:ext uri="{BB962C8B-B14F-4D97-AF65-F5344CB8AC3E}">
        <p14:creationId xmlns:p14="http://schemas.microsoft.com/office/powerpoint/2010/main" val="3463876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variably defined grand </a:t>
            </a:r>
            <a:r>
              <a:rPr lang="en-CA" dirty="0" err="1" smtClean="0"/>
              <a:t>multiparity</a:t>
            </a:r>
            <a:r>
              <a:rPr lang="en-CA" dirty="0" smtClean="0"/>
              <a:t>: Finally, investigators have variably defined grand </a:t>
            </a:r>
            <a:r>
              <a:rPr lang="en-CA" dirty="0" err="1" smtClean="0"/>
              <a:t>multiparity</a:t>
            </a:r>
            <a:r>
              <a:rPr lang="en-CA" dirty="0" smtClean="0"/>
              <a:t> as a parity of four, five, six, seven, or eight. Thus, one study may report outcomes for women para ≥6 compared with those &lt;6, while another reports outcomes for women para ≥5 compared with those &lt;5 [</a:t>
            </a:r>
            <a:r>
              <a:rPr lang="en-CA" u="sng" dirty="0" smtClean="0">
                <a:hlinkClick r:id="rId3"/>
              </a:rPr>
              <a:t>7</a:t>
            </a:r>
            <a:r>
              <a:rPr lang="en-CA" dirty="0" smtClean="0"/>
              <a:t>]</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12</a:t>
            </a:fld>
            <a:endParaRPr lang="en-CA"/>
          </a:p>
        </p:txBody>
      </p:sp>
    </p:spTree>
    <p:extLst>
      <p:ext uri="{BB962C8B-B14F-4D97-AF65-F5344CB8AC3E}">
        <p14:creationId xmlns:p14="http://schemas.microsoft.com/office/powerpoint/2010/main" val="2844104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Bai J et al, J </a:t>
            </a:r>
            <a:r>
              <a:rPr lang="en-CA" dirty="0" err="1" smtClean="0"/>
              <a:t>Obstet</a:t>
            </a:r>
            <a:r>
              <a:rPr lang="en-CA" dirty="0" smtClean="0"/>
              <a:t> </a:t>
            </a:r>
            <a:r>
              <a:rPr lang="en-CA" dirty="0" err="1" smtClean="0"/>
              <a:t>Gynecol</a:t>
            </a:r>
            <a:r>
              <a:rPr lang="en-CA" dirty="0" smtClean="0"/>
              <a:t> 2002</a:t>
            </a:r>
          </a:p>
          <a:p>
            <a:r>
              <a:rPr lang="en-CA" dirty="0" err="1" smtClean="0"/>
              <a:t>USimonsen</a:t>
            </a:r>
            <a:r>
              <a:rPr lang="en-CA" dirty="0" smtClean="0"/>
              <a:t> SM et al, </a:t>
            </a:r>
            <a:r>
              <a:rPr lang="en-CA" dirty="0" err="1" smtClean="0"/>
              <a:t>Obstet</a:t>
            </a:r>
            <a:r>
              <a:rPr lang="en-CA" dirty="0" smtClean="0"/>
              <a:t> </a:t>
            </a:r>
            <a:r>
              <a:rPr lang="en-CA" dirty="0" err="1" smtClean="0"/>
              <a:t>Gynecol</a:t>
            </a:r>
            <a:r>
              <a:rPr lang="en-CA" dirty="0" smtClean="0"/>
              <a:t> 2005</a:t>
            </a:r>
          </a:p>
          <a:p>
            <a:r>
              <a:rPr lang="pt-BR" dirty="0" smtClean="0"/>
              <a:t>Lyrenäs S et al, Gynecol Obstet Invest 2002</a:t>
            </a:r>
          </a:p>
          <a:p>
            <a:r>
              <a:rPr lang="en-CA" dirty="0" err="1" smtClean="0"/>
              <a:t>Bugg</a:t>
            </a:r>
            <a:r>
              <a:rPr lang="en-CA" dirty="0" smtClean="0"/>
              <a:t> GJ et al, BJOG 2002</a:t>
            </a:r>
          </a:p>
          <a:p>
            <a:r>
              <a:rPr lang="en-CA" dirty="0" smtClean="0"/>
              <a:t>Roman H et al, </a:t>
            </a:r>
            <a:r>
              <a:rPr lang="en-CA" dirty="0" err="1" smtClean="0"/>
              <a:t>Obstet</a:t>
            </a:r>
            <a:r>
              <a:rPr lang="en-CA" dirty="0" smtClean="0"/>
              <a:t> </a:t>
            </a:r>
            <a:r>
              <a:rPr lang="en-CA" dirty="0" err="1" smtClean="0"/>
              <a:t>Gynecol</a:t>
            </a:r>
            <a:r>
              <a:rPr lang="en-CA" dirty="0" smtClean="0"/>
              <a:t> 2004</a:t>
            </a:r>
          </a:p>
          <a:p>
            <a:r>
              <a:rPr lang="en-CA" dirty="0" err="1" smtClean="0"/>
              <a:t>Toohey</a:t>
            </a:r>
            <a:r>
              <a:rPr lang="en-CA" dirty="0" smtClean="0"/>
              <a:t> JS et al, Am J </a:t>
            </a:r>
            <a:r>
              <a:rPr lang="en-CA" dirty="0" err="1" smtClean="0"/>
              <a:t>Obstet</a:t>
            </a:r>
            <a:r>
              <a:rPr lang="en-CA" dirty="0" smtClean="0"/>
              <a:t> </a:t>
            </a:r>
            <a:r>
              <a:rPr lang="en-CA" dirty="0" err="1" smtClean="0"/>
              <a:t>Gynecol</a:t>
            </a:r>
            <a:r>
              <a:rPr lang="en-CA" dirty="0" smtClean="0"/>
              <a:t> 1995</a:t>
            </a:r>
          </a:p>
          <a:p>
            <a:r>
              <a:rPr lang="en-CA" dirty="0" err="1" smtClean="0"/>
              <a:t>Babinszki</a:t>
            </a:r>
            <a:r>
              <a:rPr lang="en-CA" dirty="0" smtClean="0"/>
              <a:t> A et al, Am J </a:t>
            </a:r>
            <a:r>
              <a:rPr lang="en-CA" dirty="0" err="1" smtClean="0"/>
              <a:t>Obstet</a:t>
            </a:r>
            <a:r>
              <a:rPr lang="en-CA" dirty="0" smtClean="0"/>
              <a:t> </a:t>
            </a:r>
            <a:r>
              <a:rPr lang="en-CA" dirty="0" err="1" smtClean="0"/>
              <a:t>Gynecol</a:t>
            </a:r>
            <a:r>
              <a:rPr lang="en-CA" dirty="0" smtClean="0"/>
              <a:t> 1999</a:t>
            </a:r>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13</a:t>
            </a:fld>
            <a:endParaRPr lang="en-CA"/>
          </a:p>
        </p:txBody>
      </p:sp>
    </p:spTree>
    <p:extLst>
      <p:ext uri="{BB962C8B-B14F-4D97-AF65-F5344CB8AC3E}">
        <p14:creationId xmlns:p14="http://schemas.microsoft.com/office/powerpoint/2010/main" val="4104317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Nonlinear relationship between parity and pregnancy outcome</a:t>
            </a:r>
            <a:r>
              <a:rPr lang="en-CA" dirty="0" smtClean="0"/>
              <a:t> — The relationship between parity and birth outcome is not linear. In a cross-sectional analysis of births to women of parity 0 to 8 in Australia between 1992 and 1997, multivariate analysis showed that the risk of pregnancy complications was highest in </a:t>
            </a:r>
            <a:r>
              <a:rPr lang="en-CA" dirty="0" err="1" smtClean="0"/>
              <a:t>nulliparas</a:t>
            </a:r>
            <a:r>
              <a:rPr lang="en-CA" dirty="0" smtClean="0"/>
              <a:t>, lowest in multiparas who had one to three deliveries, and intermediate in multiparas with four or more deliveries (for any obstetric complication: </a:t>
            </a:r>
            <a:r>
              <a:rPr lang="en-CA" dirty="0" err="1" smtClean="0"/>
              <a:t>nulliparas</a:t>
            </a:r>
            <a:r>
              <a:rPr lang="en-CA" dirty="0" smtClean="0"/>
              <a:t> OR 1.75, Para 1 to 3 OR 0.96-1.03, Para 4 to 8 OR 1.19-1.35) [</a:t>
            </a:r>
            <a:r>
              <a:rPr lang="en-CA" u="sng" dirty="0" smtClean="0">
                <a:hlinkClick r:id="rId3"/>
              </a:rPr>
              <a:t>8</a:t>
            </a:r>
            <a:r>
              <a:rPr lang="en-CA" dirty="0" smtClean="0"/>
              <a:t>]. These findings suggest that the risk in obstetric complications associated with parity is bimodal.</a:t>
            </a:r>
          </a:p>
          <a:p>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14</a:t>
            </a:fld>
            <a:endParaRPr lang="en-CA"/>
          </a:p>
        </p:txBody>
      </p:sp>
    </p:spTree>
    <p:extLst>
      <p:ext uri="{BB962C8B-B14F-4D97-AF65-F5344CB8AC3E}">
        <p14:creationId xmlns:p14="http://schemas.microsoft.com/office/powerpoint/2010/main" val="735937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Bai J</a:t>
            </a:r>
            <a:r>
              <a:rPr lang="en-CA" baseline="0" dirty="0" smtClean="0"/>
              <a:t> et al. </a:t>
            </a:r>
            <a:r>
              <a:rPr lang="en-CA" sz="1200" b="0" i="0" kern="1200" dirty="0" smtClean="0">
                <a:solidFill>
                  <a:schemeClr val="tx1"/>
                </a:solidFill>
                <a:effectLst/>
                <a:latin typeface="+mn-lt"/>
                <a:ea typeface="+mn-ea"/>
                <a:cs typeface="+mn-cs"/>
              </a:rPr>
              <a:t>Am J </a:t>
            </a:r>
            <a:r>
              <a:rPr lang="en-CA" sz="1200" b="0" i="0" kern="1200" dirty="0" err="1" smtClean="0">
                <a:solidFill>
                  <a:schemeClr val="tx1"/>
                </a:solidFill>
                <a:effectLst/>
                <a:latin typeface="+mn-lt"/>
                <a:ea typeface="+mn-ea"/>
                <a:cs typeface="+mn-cs"/>
              </a:rPr>
              <a:t>Obstet</a:t>
            </a:r>
            <a:r>
              <a:rPr lang="en-CA" sz="1200" b="0" i="0" kern="1200" dirty="0" smtClean="0">
                <a:solidFill>
                  <a:schemeClr val="tx1"/>
                </a:solidFill>
                <a:effectLst/>
                <a:latin typeface="+mn-lt"/>
                <a:ea typeface="+mn-ea"/>
                <a:cs typeface="+mn-cs"/>
              </a:rPr>
              <a:t> Gynecol. 2002</a:t>
            </a:r>
          </a:p>
          <a:p>
            <a:r>
              <a:rPr lang="en-CA" sz="1200" b="0" i="0" kern="1200" dirty="0" smtClean="0">
                <a:solidFill>
                  <a:schemeClr val="tx1"/>
                </a:solidFill>
                <a:effectLst/>
                <a:latin typeface="+mn-lt"/>
                <a:ea typeface="+mn-ea"/>
                <a:cs typeface="+mn-cs"/>
              </a:rPr>
              <a:t>No pdf</a:t>
            </a:r>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15</a:t>
            </a:fld>
            <a:endParaRPr lang="en-CA"/>
          </a:p>
        </p:txBody>
      </p:sp>
    </p:spTree>
    <p:extLst>
      <p:ext uri="{BB962C8B-B14F-4D97-AF65-F5344CB8AC3E}">
        <p14:creationId xmlns:p14="http://schemas.microsoft.com/office/powerpoint/2010/main" val="1750639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Chan BC et al. </a:t>
            </a:r>
            <a:r>
              <a:rPr lang="en-CA" sz="1200" b="0" i="0" kern="1200" dirty="0" err="1" smtClean="0">
                <a:solidFill>
                  <a:schemeClr val="tx1"/>
                </a:solidFill>
                <a:effectLst/>
                <a:latin typeface="+mn-lt"/>
                <a:ea typeface="+mn-ea"/>
                <a:cs typeface="+mn-cs"/>
              </a:rPr>
              <a:t>Int</a:t>
            </a:r>
            <a:r>
              <a:rPr lang="en-CA" sz="1200" b="0" i="0" kern="1200" dirty="0" smtClean="0">
                <a:solidFill>
                  <a:schemeClr val="tx1"/>
                </a:solidFill>
                <a:effectLst/>
                <a:latin typeface="+mn-lt"/>
                <a:ea typeface="+mn-ea"/>
                <a:cs typeface="+mn-cs"/>
              </a:rPr>
              <a:t> J </a:t>
            </a:r>
            <a:r>
              <a:rPr lang="en-CA" sz="1200" b="0" i="0" kern="1200" dirty="0" err="1" smtClean="0">
                <a:solidFill>
                  <a:schemeClr val="tx1"/>
                </a:solidFill>
                <a:effectLst/>
                <a:latin typeface="+mn-lt"/>
                <a:ea typeface="+mn-ea"/>
                <a:cs typeface="+mn-cs"/>
              </a:rPr>
              <a:t>Gynaecol</a:t>
            </a:r>
            <a:r>
              <a:rPr lang="en-CA" sz="1200" b="0" i="0" kern="1200" dirty="0" smtClean="0">
                <a:solidFill>
                  <a:schemeClr val="tx1"/>
                </a:solidFill>
                <a:effectLst/>
                <a:latin typeface="+mn-lt"/>
                <a:ea typeface="+mn-ea"/>
                <a:cs typeface="+mn-cs"/>
              </a:rPr>
              <a:t> Obstet. 2008</a:t>
            </a:r>
            <a:endParaRPr lang="en-CA" dirty="0"/>
          </a:p>
        </p:txBody>
      </p:sp>
      <p:sp>
        <p:nvSpPr>
          <p:cNvPr id="4" name="Slide Number Placeholder 3"/>
          <p:cNvSpPr>
            <a:spLocks noGrp="1"/>
          </p:cNvSpPr>
          <p:nvPr>
            <p:ph type="sldNum" sz="quarter" idx="10"/>
          </p:nvPr>
        </p:nvSpPr>
        <p:spPr/>
        <p:txBody>
          <a:bodyPr/>
          <a:lstStyle/>
          <a:p>
            <a:fld id="{5F372BF2-BBFB-4C6E-B8DC-05A1C6B6CEAA}" type="slidenum">
              <a:rPr lang="en-CA" smtClean="0"/>
              <a:t>16</a:t>
            </a:fld>
            <a:endParaRPr lang="en-CA"/>
          </a:p>
        </p:txBody>
      </p:sp>
    </p:spTree>
    <p:extLst>
      <p:ext uri="{BB962C8B-B14F-4D97-AF65-F5344CB8AC3E}">
        <p14:creationId xmlns:p14="http://schemas.microsoft.com/office/powerpoint/2010/main" val="214368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9" name="Title 7"/>
          <p:cNvSpPr>
            <a:spLocks noGrp="1"/>
          </p:cNvSpPr>
          <p:nvPr>
            <p:ph type="title"/>
          </p:nvPr>
        </p:nvSpPr>
        <p:spPr>
          <a:xfrm>
            <a:off x="881063" y="2060575"/>
            <a:ext cx="3690937"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EA73A4"/>
                </a:solidFill>
                <a:latin typeface="Arial"/>
                <a:cs typeface="Arial"/>
              </a:defRPr>
            </a:lvl1pPr>
          </a:lstStyle>
          <a:p>
            <a:r>
              <a:rPr lang="en-US" dirty="0" smtClean="0"/>
              <a:t>Click to edit Master title style</a:t>
            </a:r>
          </a:p>
        </p:txBody>
      </p:sp>
      <p:sp>
        <p:nvSpPr>
          <p:cNvPr id="5" name="Text Placeholder 10"/>
          <p:cNvSpPr>
            <a:spLocks noGrp="1"/>
          </p:cNvSpPr>
          <p:nvPr>
            <p:ph type="body" sz="quarter" idx="10"/>
          </p:nvPr>
        </p:nvSpPr>
        <p:spPr>
          <a:xfrm>
            <a:off x="881062" y="2746375"/>
            <a:ext cx="3690937" cy="2892425"/>
          </a:xfrm>
          <a:prstGeom prst="rect">
            <a:avLst/>
          </a:prstGeom>
        </p:spPr>
        <p:txBody>
          <a:bodyPr vert="horz" wrap="square" lIns="0" tIns="0" rIns="0" bIns="0"/>
          <a:lstStyle>
            <a:lvl1pPr>
              <a:buFontTx/>
              <a:buNone/>
              <a:defRPr sz="1500">
                <a:solidFill>
                  <a:srgbClr val="999999"/>
                </a:solidFill>
                <a:latin typeface="Arial"/>
                <a:cs typeface="Arial"/>
              </a:defRPr>
            </a:lvl1pPr>
            <a:lvl2pPr>
              <a:buFontTx/>
              <a:buNone/>
              <a:defRPr sz="1400">
                <a:solidFill>
                  <a:srgbClr val="999999"/>
                </a:solidFill>
                <a:latin typeface="Arial"/>
                <a:cs typeface="Arial"/>
              </a:defRPr>
            </a:lvl2pPr>
            <a:lvl3pPr>
              <a:buFontTx/>
              <a:buNone/>
              <a:defRPr sz="1300">
                <a:solidFill>
                  <a:srgbClr val="999999"/>
                </a:solidFill>
                <a:latin typeface="Arial"/>
                <a:cs typeface="Arial"/>
              </a:defRPr>
            </a:lvl3pPr>
            <a:lvl4pPr>
              <a:buFontTx/>
              <a:buNone/>
              <a:defRPr sz="1200">
                <a:solidFill>
                  <a:srgbClr val="999999"/>
                </a:solidFill>
                <a:latin typeface="Arial"/>
                <a:cs typeface="Arial"/>
              </a:defRPr>
            </a:lvl4pPr>
            <a:lvl5pPr>
              <a:buFontTx/>
              <a:buNone/>
              <a:defRPr sz="1100">
                <a:solidFill>
                  <a:srgbClr val="999999"/>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10"/>
          <p:cNvSpPr>
            <a:spLocks noGrp="1"/>
          </p:cNvSpPr>
          <p:nvPr>
            <p:ph type="body" sz="quarter" idx="11"/>
          </p:nvPr>
        </p:nvSpPr>
        <p:spPr>
          <a:xfrm>
            <a:off x="4843463" y="2746375"/>
            <a:ext cx="3690937"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3675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pic>
        <p:nvPicPr>
          <p:cNvPr id="5" name="Picture 3" descr="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7175"/>
            <a:ext cx="9144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icture Placeholder 9"/>
          <p:cNvSpPr>
            <a:spLocks noGrp="1"/>
          </p:cNvSpPr>
          <p:nvPr>
            <p:ph type="pic" sz="quarter" idx="12"/>
          </p:nvPr>
        </p:nvSpPr>
        <p:spPr>
          <a:xfrm>
            <a:off x="0" y="0"/>
            <a:ext cx="4568825" cy="6858000"/>
          </a:xfrm>
          <a:prstGeom prst="rect">
            <a:avLst/>
          </a:prstGeom>
        </p:spPr>
        <p:txBody>
          <a:bodyPr vert="horz"/>
          <a:lstStyle/>
          <a:p>
            <a:pPr lvl="0"/>
            <a:endParaRPr lang="en-US" noProof="0" smtClean="0"/>
          </a:p>
        </p:txBody>
      </p:sp>
      <p:sp>
        <p:nvSpPr>
          <p:cNvPr id="13" name="Title 7"/>
          <p:cNvSpPr>
            <a:spLocks noGrp="1"/>
          </p:cNvSpPr>
          <p:nvPr>
            <p:ph type="title"/>
          </p:nvPr>
        </p:nvSpPr>
        <p:spPr>
          <a:xfrm>
            <a:off x="4843463" y="2060575"/>
            <a:ext cx="3690937" cy="622300"/>
          </a:xfrm>
          <a:prstGeom prst="rect">
            <a:avLst/>
          </a:prstGeom>
        </p:spPr>
        <p:txBody>
          <a:bodyPr vert="horz" lIns="0" tIns="0" rIns="0" bIns="0"/>
          <a:lstStyle>
            <a:lvl1pPr marL="0" marR="0" indent="0" algn="l" defTabSz="457200" rtl="0" eaLnBrk="1" fontAlgn="auto" latinLnBrk="0" hangingPunct="1">
              <a:lnSpc>
                <a:spcPct val="100000"/>
              </a:lnSpc>
              <a:spcBef>
                <a:spcPct val="0"/>
              </a:spcBef>
              <a:spcAft>
                <a:spcPts val="0"/>
              </a:spcAft>
              <a:buClrTx/>
              <a:buSzTx/>
              <a:buFontTx/>
              <a:buNone/>
              <a:tabLst/>
              <a:defRPr sz="2000" b="0">
                <a:solidFill>
                  <a:srgbClr val="EA73A4"/>
                </a:solidFill>
                <a:latin typeface="Arial"/>
                <a:cs typeface="Arial"/>
              </a:defRPr>
            </a:lvl1pPr>
          </a:lstStyle>
          <a:p>
            <a:r>
              <a:rPr lang="en-US" dirty="0" smtClean="0"/>
              <a:t>Click to edit Master title style</a:t>
            </a:r>
          </a:p>
        </p:txBody>
      </p:sp>
      <p:sp>
        <p:nvSpPr>
          <p:cNvPr id="7" name="Text Placeholder 10"/>
          <p:cNvSpPr>
            <a:spLocks noGrp="1"/>
          </p:cNvSpPr>
          <p:nvPr>
            <p:ph type="body" sz="quarter" idx="11"/>
          </p:nvPr>
        </p:nvSpPr>
        <p:spPr>
          <a:xfrm>
            <a:off x="4843463" y="2746375"/>
            <a:ext cx="3690937" cy="2892425"/>
          </a:xfrm>
          <a:prstGeom prst="rect">
            <a:avLst/>
          </a:prstGeom>
        </p:spPr>
        <p:txBody>
          <a:bodyPr vert="horz" wrap="square" lIns="0" tIns="0" rIns="0" bIns="0"/>
          <a:lstStyle>
            <a:lvl1pPr>
              <a:buFont typeface="Arial"/>
              <a:buChar char="•"/>
              <a:defRPr sz="1500">
                <a:solidFill>
                  <a:srgbClr val="999999"/>
                </a:solidFill>
                <a:latin typeface="Arial"/>
                <a:cs typeface="Arial"/>
              </a:defRPr>
            </a:lvl1pPr>
            <a:lvl2pPr>
              <a:buFont typeface="Arial"/>
              <a:buChar char="•"/>
              <a:defRPr sz="1400">
                <a:solidFill>
                  <a:srgbClr val="999999"/>
                </a:solidFill>
                <a:latin typeface="Arial"/>
                <a:cs typeface="Arial"/>
              </a:defRPr>
            </a:lvl2pPr>
            <a:lvl3pPr>
              <a:buFont typeface="Arial"/>
              <a:buChar char="•"/>
              <a:defRPr sz="1300">
                <a:solidFill>
                  <a:srgbClr val="999999"/>
                </a:solidFill>
                <a:latin typeface="Arial"/>
                <a:cs typeface="Arial"/>
              </a:defRPr>
            </a:lvl3pPr>
            <a:lvl4pPr>
              <a:buFont typeface="Arial"/>
              <a:buChar char="•"/>
              <a:defRPr sz="1200">
                <a:solidFill>
                  <a:srgbClr val="999999"/>
                </a:solidFill>
                <a:latin typeface="Arial"/>
                <a:cs typeface="Arial"/>
              </a:defRPr>
            </a:lvl4pPr>
            <a:lvl5pPr>
              <a:buFont typeface="Arial"/>
              <a:buChar char="•"/>
              <a:defRPr sz="1100">
                <a:solidFill>
                  <a:srgbClr val="999999"/>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6098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pic>
        <p:nvPicPr>
          <p:cNvPr id="3" name="Picture 3" descr="0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337175"/>
            <a:ext cx="9144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9"/>
          <p:cNvSpPr>
            <a:spLocks noGrp="1"/>
          </p:cNvSpPr>
          <p:nvPr>
            <p:ph type="pic" sz="quarter" idx="12"/>
          </p:nvPr>
        </p:nvSpPr>
        <p:spPr>
          <a:xfrm>
            <a:off x="0" y="0"/>
            <a:ext cx="9144000" cy="6858000"/>
          </a:xfrm>
          <a:prstGeom prst="rect">
            <a:avLst/>
          </a:prstGeom>
        </p:spPr>
        <p:txBody>
          <a:bodyPr vert="horz"/>
          <a:lstStyle/>
          <a:p>
            <a:pPr lvl="0"/>
            <a:endParaRPr lang="en-US" noProof="0" smtClean="0"/>
          </a:p>
        </p:txBody>
      </p:sp>
    </p:spTree>
    <p:extLst>
      <p:ext uri="{BB962C8B-B14F-4D97-AF65-F5344CB8AC3E}">
        <p14:creationId xmlns:p14="http://schemas.microsoft.com/office/powerpoint/2010/main" val="334721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CA"/>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fontAlgn="base">
              <a:spcBef>
                <a:spcPct val="0"/>
              </a:spcBef>
              <a:spcAft>
                <a:spcPct val="0"/>
              </a:spcAft>
              <a:defRPr/>
            </a:pPr>
            <a:fld id="{6FFEA1B1-92E1-4484-8B76-F4453841BDDB}" type="datetimeFigureOut">
              <a:rPr lang="en-CA">
                <a:solidFill>
                  <a:prstClr val="black"/>
                </a:solidFill>
                <a:latin typeface="Arial" charset="0"/>
                <a:ea typeface="ＭＳ Ｐゴシック" charset="-128"/>
              </a:rPr>
              <a:pPr defTabSz="457200" fontAlgn="base">
                <a:spcBef>
                  <a:spcPct val="0"/>
                </a:spcBef>
                <a:spcAft>
                  <a:spcPct val="0"/>
                </a:spcAft>
                <a:defRPr/>
              </a:pPr>
              <a:t>2017-02-06</a:t>
            </a:fld>
            <a:endParaRPr lang="en-CA">
              <a:solidFill>
                <a:prstClr val="black"/>
              </a:solidFill>
              <a:latin typeface="Arial" charset="0"/>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fontAlgn="base">
              <a:spcBef>
                <a:spcPct val="0"/>
              </a:spcBef>
              <a:spcAft>
                <a:spcPct val="0"/>
              </a:spcAft>
              <a:defRPr/>
            </a:pPr>
            <a:endParaRPr lang="en-CA">
              <a:solidFill>
                <a:prstClr val="black"/>
              </a:solidFill>
              <a:latin typeface="Arial" charset="0"/>
              <a:ea typeface="ＭＳ Ｐゴシック"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457200" fontAlgn="base">
              <a:spcBef>
                <a:spcPct val="0"/>
              </a:spcBef>
              <a:spcAft>
                <a:spcPct val="0"/>
              </a:spcAft>
              <a:defRPr/>
            </a:pPr>
            <a:fld id="{718D2944-B42F-46BB-99B4-10BBC79A3826}" type="slidenum">
              <a:rPr lang="en-CA">
                <a:solidFill>
                  <a:prstClr val="black"/>
                </a:solidFill>
                <a:latin typeface="Arial" charset="0"/>
                <a:ea typeface="ＭＳ Ｐゴシック" charset="-128"/>
              </a:rPr>
              <a:pPr defTabSz="457200" fontAlgn="base">
                <a:spcBef>
                  <a:spcPct val="0"/>
                </a:spcBef>
                <a:spcAft>
                  <a:spcPct val="0"/>
                </a:spcAft>
                <a:defRPr/>
              </a:pPr>
              <a:t>‹#›</a:t>
            </a:fld>
            <a:endParaRPr lang="en-CA">
              <a:solidFill>
                <a:prstClr val="black"/>
              </a:solidFill>
              <a:latin typeface="Arial" charset="0"/>
              <a:ea typeface="ＭＳ Ｐゴシック" charset="-128"/>
            </a:endParaRPr>
          </a:p>
        </p:txBody>
      </p:sp>
    </p:spTree>
    <p:extLst>
      <p:ext uri="{BB962C8B-B14F-4D97-AF65-F5344CB8AC3E}">
        <p14:creationId xmlns:p14="http://schemas.microsoft.com/office/powerpoint/2010/main" val="268971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defTabSz="457200" fontAlgn="base">
              <a:spcBef>
                <a:spcPct val="0"/>
              </a:spcBef>
              <a:spcAft>
                <a:spcPct val="0"/>
              </a:spcAft>
              <a:defRPr/>
            </a:pPr>
            <a:fld id="{C0068B66-ABBF-438E-8A8D-1292C68680A1}" type="datetimeFigureOut">
              <a:rPr lang="en-CA">
                <a:solidFill>
                  <a:prstClr val="black"/>
                </a:solidFill>
                <a:latin typeface="Arial" charset="0"/>
                <a:ea typeface="ＭＳ Ｐゴシック" charset="-128"/>
              </a:rPr>
              <a:pPr defTabSz="457200" fontAlgn="base">
                <a:spcBef>
                  <a:spcPct val="0"/>
                </a:spcBef>
                <a:spcAft>
                  <a:spcPct val="0"/>
                </a:spcAft>
                <a:defRPr/>
              </a:pPr>
              <a:t>2017-02-06</a:t>
            </a:fld>
            <a:endParaRPr lang="en-CA">
              <a:solidFill>
                <a:prstClr val="black"/>
              </a:solidFill>
              <a:latin typeface="Arial" charset="0"/>
              <a:ea typeface="ＭＳ Ｐゴシック" charset="-128"/>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defTabSz="457200" fontAlgn="base">
              <a:spcBef>
                <a:spcPct val="0"/>
              </a:spcBef>
              <a:spcAft>
                <a:spcPct val="0"/>
              </a:spcAft>
              <a:defRPr/>
            </a:pPr>
            <a:endParaRPr lang="en-CA">
              <a:solidFill>
                <a:prstClr val="black"/>
              </a:solidFill>
              <a:latin typeface="Arial" charset="0"/>
              <a:ea typeface="ＭＳ Ｐゴシック" charset="-128"/>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defTabSz="457200" fontAlgn="base">
              <a:spcBef>
                <a:spcPct val="0"/>
              </a:spcBef>
              <a:spcAft>
                <a:spcPct val="0"/>
              </a:spcAft>
              <a:defRPr/>
            </a:pPr>
            <a:fld id="{246F5563-E1E0-403E-9D2B-CC0F4ABE4B76}" type="slidenum">
              <a:rPr lang="en-CA">
                <a:solidFill>
                  <a:prstClr val="black"/>
                </a:solidFill>
                <a:latin typeface="Arial" charset="0"/>
                <a:ea typeface="ＭＳ Ｐゴシック" charset="-128"/>
              </a:rPr>
              <a:pPr defTabSz="457200" fontAlgn="base">
                <a:spcBef>
                  <a:spcPct val="0"/>
                </a:spcBef>
                <a:spcAft>
                  <a:spcPct val="0"/>
                </a:spcAft>
                <a:defRPr/>
              </a:pPr>
              <a:t>‹#›</a:t>
            </a:fld>
            <a:endParaRPr lang="en-CA">
              <a:solidFill>
                <a:prstClr val="black"/>
              </a:solidFill>
              <a:latin typeface="Arial" charset="0"/>
              <a:ea typeface="ＭＳ Ｐゴシック" charset="-128"/>
            </a:endParaRPr>
          </a:p>
        </p:txBody>
      </p:sp>
    </p:spTree>
    <p:extLst>
      <p:ext uri="{BB962C8B-B14F-4D97-AF65-F5344CB8AC3E}">
        <p14:creationId xmlns:p14="http://schemas.microsoft.com/office/powerpoint/2010/main" val="156541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EA0073D-03F9-4F8C-A2A5-7D34B8F2098B}" type="datetimeFigureOut">
              <a:rPr lang="en-CA" smtClean="0"/>
              <a:t>2017-02-06</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27C8E91-4ABF-4D95-BDBE-2554895E48ED}" type="slidenum">
              <a:rPr lang="en-CA" smtClean="0"/>
              <a:t>‹#›</a:t>
            </a:fld>
            <a:endParaRPr lang="en-CA"/>
          </a:p>
        </p:txBody>
      </p:sp>
    </p:spTree>
    <p:extLst>
      <p:ext uri="{BB962C8B-B14F-4D97-AF65-F5344CB8AC3E}">
        <p14:creationId xmlns:p14="http://schemas.microsoft.com/office/powerpoint/2010/main" val="208094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02.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5337175"/>
            <a:ext cx="9144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074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6" charset="-128"/>
          <a:cs typeface="ＭＳ Ｐゴシック" pitchFamily="-106" charset="-128"/>
        </a:defRPr>
      </a:lvl1pPr>
      <a:lvl2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2pPr>
      <a:lvl3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3pPr>
      <a:lvl4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4pPr>
      <a:lvl5pPr algn="ctr" defTabSz="457200" rtl="0" eaLnBrk="0" fontAlgn="base" hangingPunct="0">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5pPr>
      <a:lvl6pPr marL="4572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6pPr>
      <a:lvl7pPr marL="9144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7pPr>
      <a:lvl8pPr marL="13716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8pPr>
      <a:lvl9pPr marL="1828800" algn="ctr" defTabSz="457200" rtl="0" fontAlgn="base">
        <a:spcBef>
          <a:spcPct val="0"/>
        </a:spcBef>
        <a:spcAft>
          <a:spcPct val="0"/>
        </a:spcAft>
        <a:defRPr sz="4400">
          <a:solidFill>
            <a:schemeClr val="tx1"/>
          </a:solidFill>
          <a:latin typeface="Calibri" pitchFamily="-106" charset="0"/>
          <a:ea typeface="ＭＳ Ｐゴシック" pitchFamily="-106" charset="-128"/>
          <a:cs typeface="ＭＳ Ｐゴシック" pitchFamily="-106"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6" charset="-128"/>
          <a:cs typeface="ＭＳ Ｐゴシック" pitchFamily="-106"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6"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6"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6.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484"/>
          <a:stretch/>
        </p:blipFill>
        <p:spPr bwMode="auto">
          <a:xfrm>
            <a:off x="0" y="0"/>
            <a:ext cx="9144000" cy="4267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013" y="66368"/>
            <a:ext cx="2693987"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2813274"/>
            <a:ext cx="9144000" cy="1446550"/>
          </a:xfrm>
          <a:prstGeom prst="rect">
            <a:avLst/>
          </a:prstGeom>
          <a:solidFill>
            <a:srgbClr val="9A000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smtClean="0">
                <a:ln w="11430"/>
                <a:solidFill>
                  <a:schemeClr val="bg1"/>
                </a:solidFill>
                <a:effectLst>
                  <a:outerShdw blurRad="76200" dist="50800" dir="5400000" algn="tl" rotWithShape="0">
                    <a:srgbClr val="000000">
                      <a:alpha val="65000"/>
                    </a:srgbClr>
                  </a:outerShdw>
                </a:effectLst>
              </a:rPr>
              <a:t>The Obstetric Impact of Grand </a:t>
            </a:r>
            <a:r>
              <a:rPr lang="en-US" sz="4400" b="1" spc="50" dirty="0" err="1">
                <a:ln w="11430"/>
                <a:solidFill>
                  <a:schemeClr val="bg1"/>
                </a:solidFill>
                <a:effectLst>
                  <a:outerShdw blurRad="76200" dist="50800" dir="5400000" algn="tl" rotWithShape="0">
                    <a:srgbClr val="000000">
                      <a:alpha val="65000"/>
                    </a:srgbClr>
                  </a:outerShdw>
                </a:effectLst>
              </a:rPr>
              <a:t>M</a:t>
            </a:r>
            <a:r>
              <a:rPr lang="en-US" sz="4400" b="1" spc="50" dirty="0" err="1" smtClean="0">
                <a:ln w="11430"/>
                <a:solidFill>
                  <a:schemeClr val="bg1"/>
                </a:solidFill>
                <a:effectLst>
                  <a:outerShdw blurRad="76200" dist="50800" dir="5400000" algn="tl" rotWithShape="0">
                    <a:srgbClr val="000000">
                      <a:alpha val="65000"/>
                    </a:srgbClr>
                  </a:outerShdw>
                </a:effectLst>
              </a:rPr>
              <a:t>ultiparity</a:t>
            </a:r>
            <a:endParaRPr lang="en-US" sz="4400" b="1" spc="50" dirty="0">
              <a:ln w="11430"/>
              <a:solidFill>
                <a:schemeClr val="bg1"/>
              </a:solidFill>
              <a:effectLst>
                <a:outerShdw blurRad="76200" dist="50800" dir="5400000" algn="tl" rotWithShape="0">
                  <a:srgbClr val="000000">
                    <a:alpha val="65000"/>
                  </a:srgbClr>
                </a:outerShdw>
              </a:effectLst>
            </a:endParaRPr>
          </a:p>
        </p:txBody>
      </p:sp>
      <p:sp>
        <p:nvSpPr>
          <p:cNvPr id="5" name="Subtitle 2"/>
          <p:cNvSpPr txBox="1">
            <a:spLocks/>
          </p:cNvSpPr>
          <p:nvPr/>
        </p:nvSpPr>
        <p:spPr>
          <a:xfrm>
            <a:off x="1435561" y="4267200"/>
            <a:ext cx="6400800" cy="1752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CA" sz="2400" dirty="0" smtClean="0">
                <a:solidFill>
                  <a:srgbClr val="C00000"/>
                </a:solidFill>
                <a:effectLst>
                  <a:outerShdw blurRad="38100" dist="38100" dir="2700000" algn="tl">
                    <a:srgbClr val="000000">
                      <a:alpha val="43137"/>
                    </a:srgbClr>
                  </a:outerShdw>
                </a:effectLst>
              </a:rPr>
              <a:t>Dr. </a:t>
            </a:r>
            <a:r>
              <a:rPr lang="en-CA" sz="2400" dirty="0" err="1" smtClean="0">
                <a:solidFill>
                  <a:srgbClr val="C00000"/>
                </a:solidFill>
                <a:effectLst>
                  <a:outerShdw blurRad="38100" dist="38100" dir="2700000" algn="tl">
                    <a:srgbClr val="000000">
                      <a:alpha val="43137"/>
                    </a:srgbClr>
                  </a:outerShdw>
                </a:effectLst>
              </a:rPr>
              <a:t>Sawsan</a:t>
            </a:r>
            <a:r>
              <a:rPr lang="en-CA" sz="2400" dirty="0" smtClean="0">
                <a:solidFill>
                  <a:srgbClr val="C00000"/>
                </a:solidFill>
                <a:effectLst>
                  <a:outerShdw blurRad="38100" dist="38100" dir="2700000" algn="tl">
                    <a:srgbClr val="000000">
                      <a:alpha val="43137"/>
                    </a:srgbClr>
                  </a:outerShdw>
                </a:effectLst>
              </a:rPr>
              <a:t> Al-</a:t>
            </a:r>
            <a:r>
              <a:rPr lang="en-CA" sz="2400" dirty="0" err="1" smtClean="0">
                <a:solidFill>
                  <a:srgbClr val="C00000"/>
                </a:solidFill>
                <a:effectLst>
                  <a:outerShdw blurRad="38100" dist="38100" dir="2700000" algn="tl">
                    <a:srgbClr val="000000">
                      <a:alpha val="43137"/>
                    </a:srgbClr>
                  </a:outerShdw>
                </a:effectLst>
              </a:rPr>
              <a:t>Obaidly</a:t>
            </a:r>
            <a:endParaRPr lang="en-CA" sz="2400" dirty="0" smtClean="0">
              <a:solidFill>
                <a:srgbClr val="C00000"/>
              </a:solidFill>
              <a:effectLst>
                <a:outerShdw blurRad="38100" dist="38100" dir="2700000" algn="tl">
                  <a:srgbClr val="000000">
                    <a:alpha val="43137"/>
                  </a:srgbClr>
                </a:outerShdw>
              </a:effectLst>
            </a:endParaRPr>
          </a:p>
          <a:p>
            <a:pPr marL="0" indent="0" algn="ctr">
              <a:buNone/>
            </a:pPr>
            <a:r>
              <a:rPr lang="en-CA" sz="2400" dirty="0" smtClean="0">
                <a:solidFill>
                  <a:srgbClr val="C00000"/>
                </a:solidFill>
                <a:effectLst>
                  <a:outerShdw blurRad="38100" dist="38100" dir="2700000" algn="tl">
                    <a:srgbClr val="000000">
                      <a:alpha val="43137"/>
                    </a:srgbClr>
                  </a:outerShdw>
                </a:effectLst>
              </a:rPr>
              <a:t>Consultant, Maternal-Fetal Medicine</a:t>
            </a:r>
          </a:p>
          <a:p>
            <a:pPr marL="0" indent="0" algn="ctr">
              <a:buNone/>
            </a:pPr>
            <a:r>
              <a:rPr lang="en-CA" sz="2400" dirty="0" smtClean="0">
                <a:solidFill>
                  <a:srgbClr val="C00000"/>
                </a:solidFill>
                <a:effectLst>
                  <a:outerShdw blurRad="38100" dist="38100" dir="2700000" algn="tl">
                    <a:srgbClr val="000000">
                      <a:alpha val="43137"/>
                    </a:srgbClr>
                  </a:outerShdw>
                </a:effectLst>
              </a:rPr>
              <a:t>Obstetrics and Gynecology Department</a:t>
            </a:r>
          </a:p>
          <a:p>
            <a:pPr marL="0" indent="0" algn="ctr">
              <a:buNone/>
            </a:pPr>
            <a:r>
              <a:rPr lang="en-CA" sz="2400" dirty="0" smtClean="0">
                <a:solidFill>
                  <a:srgbClr val="C00000"/>
                </a:solidFill>
                <a:effectLst>
                  <a:outerShdw blurRad="38100" dist="38100" dir="2700000" algn="tl">
                    <a:srgbClr val="000000">
                      <a:alpha val="43137"/>
                    </a:srgbClr>
                  </a:outerShdw>
                </a:effectLst>
              </a:rPr>
              <a:t>Women’s Hospital</a:t>
            </a:r>
          </a:p>
          <a:p>
            <a:pPr marL="0" indent="0" algn="ctr">
              <a:buNone/>
            </a:pPr>
            <a:r>
              <a:rPr lang="en-CA" sz="2400" dirty="0" smtClean="0">
                <a:solidFill>
                  <a:srgbClr val="C00000"/>
                </a:solidFill>
                <a:effectLst>
                  <a:outerShdw blurRad="38100" dist="38100" dir="2700000" algn="tl">
                    <a:srgbClr val="000000">
                      <a:alpha val="43137"/>
                    </a:srgbClr>
                  </a:outerShdw>
                </a:effectLst>
              </a:rPr>
              <a:t>Hamad Medical Corporation</a:t>
            </a:r>
          </a:p>
          <a:p>
            <a:pPr marL="0" indent="0" algn="ctr">
              <a:buNone/>
            </a:pPr>
            <a:r>
              <a:rPr lang="en-CA" sz="2400" dirty="0" smtClean="0">
                <a:solidFill>
                  <a:srgbClr val="C00000"/>
                </a:solidFill>
                <a:effectLst>
                  <a:outerShdw blurRad="38100" dist="38100" dir="2700000" algn="tl">
                    <a:srgbClr val="000000">
                      <a:alpha val="43137"/>
                    </a:srgbClr>
                  </a:outerShdw>
                </a:effectLst>
              </a:rPr>
              <a:t>Doha-Qatar</a:t>
            </a:r>
            <a:endParaRPr lang="en-CA" sz="24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3465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45" y="76200"/>
            <a:ext cx="8930759"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204836" y="1066800"/>
            <a:ext cx="6740576" cy="415498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CA" sz="4400" b="1" dirty="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P</a:t>
            </a:r>
            <a:r>
              <a:rPr lang="en-CA" sz="4400" b="1" dirty="0" smtClean="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arity</a:t>
            </a:r>
            <a:endParaRPr lang="en-CA" sz="4400" b="1" dirty="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lgn="ctr"/>
            <a:r>
              <a:rPr lang="en-CA" sz="4400" b="1" dirty="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G</a:t>
            </a:r>
            <a:r>
              <a:rPr lang="en-CA" sz="4400" b="1" dirty="0" smtClean="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rand </a:t>
            </a:r>
            <a:r>
              <a:rPr lang="en-CA" sz="4400" b="1" dirty="0" err="1">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multiparity</a:t>
            </a:r>
            <a:endParaRPr lang="en-CA" sz="4400" b="1" dirty="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lgn="ctr"/>
            <a:r>
              <a:rPr lang="en-CA" sz="4400" b="1" dirty="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C</a:t>
            </a:r>
            <a:r>
              <a:rPr lang="en-CA" sz="4400" b="1" dirty="0" smtClean="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ontrols</a:t>
            </a:r>
            <a:r>
              <a:rPr lang="en-CA" sz="4400" b="1" dirty="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p>
          <a:p>
            <a:pPr algn="ctr"/>
            <a:r>
              <a:rPr lang="en-CA" sz="4400" b="1" dirty="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Nonlinear relationship </a:t>
            </a:r>
            <a:endParaRPr lang="en-CA" sz="4400" b="1" dirty="0" smtClean="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endParaRPr>
          </a:p>
          <a:p>
            <a:pPr algn="ctr"/>
            <a:r>
              <a:rPr lang="en-CA" sz="4400" b="1" dirty="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M</a:t>
            </a:r>
            <a:r>
              <a:rPr lang="en-CA" sz="4400" b="1" dirty="0" smtClean="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aternal </a:t>
            </a:r>
            <a:r>
              <a:rPr lang="en-CA" sz="4400" b="1" dirty="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age</a:t>
            </a:r>
          </a:p>
          <a:p>
            <a:pPr algn="ctr"/>
            <a:r>
              <a:rPr lang="en-CA" sz="4400" b="1" dirty="0">
                <a:solidFill>
                  <a:srgbClr val="002060"/>
                </a:solidFill>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Healthy person effect</a:t>
            </a:r>
          </a:p>
        </p:txBody>
      </p:sp>
    </p:spTree>
    <p:extLst>
      <p:ext uri="{BB962C8B-B14F-4D97-AF65-F5344CB8AC3E}">
        <p14:creationId xmlns:p14="http://schemas.microsoft.com/office/powerpoint/2010/main" val="29616528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981" y="304800"/>
            <a:ext cx="83724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9600" y="3810000"/>
            <a:ext cx="7924800" cy="2031325"/>
          </a:xfrm>
          <a:prstGeom prst="rect">
            <a:avLst/>
          </a:prstGeom>
        </p:spPr>
        <p:txBody>
          <a:bodyPr wrap="square">
            <a:spAutoFit/>
          </a:bodyPr>
          <a:lstStyle/>
          <a:p>
            <a:r>
              <a:rPr lang="en-CA" dirty="0" smtClean="0"/>
              <a:t>Evaluate the definition </a:t>
            </a:r>
            <a:r>
              <a:rPr lang="en-CA" dirty="0"/>
              <a:t>of parity among obstetricians and midwives in </a:t>
            </a:r>
            <a:r>
              <a:rPr lang="en-CA" dirty="0" smtClean="0"/>
              <a:t>London</a:t>
            </a:r>
          </a:p>
          <a:p>
            <a:r>
              <a:rPr lang="en-CA" dirty="0" smtClean="0"/>
              <a:t>126 questionnaires</a:t>
            </a:r>
          </a:p>
          <a:p>
            <a:r>
              <a:rPr lang="en-CA" dirty="0" smtClean="0">
                <a:solidFill>
                  <a:srgbClr val="FF0000"/>
                </a:solidFill>
              </a:rPr>
              <a:t>62 % </a:t>
            </a:r>
            <a:r>
              <a:rPr lang="en-CA" dirty="0" smtClean="0"/>
              <a:t>defined </a:t>
            </a:r>
            <a:r>
              <a:rPr lang="en-CA" dirty="0"/>
              <a:t>parity as pregnancies </a:t>
            </a:r>
            <a:r>
              <a:rPr lang="en-CA" dirty="0">
                <a:solidFill>
                  <a:srgbClr val="FF0000"/>
                </a:solidFill>
              </a:rPr>
              <a:t>≥24 weeks </a:t>
            </a:r>
            <a:r>
              <a:rPr lang="en-CA" dirty="0"/>
              <a:t>of gestation </a:t>
            </a:r>
            <a:r>
              <a:rPr lang="en-CA" dirty="0">
                <a:solidFill>
                  <a:srgbClr val="FF0000"/>
                </a:solidFill>
              </a:rPr>
              <a:t>irrespective </a:t>
            </a:r>
            <a:r>
              <a:rPr lang="en-CA" dirty="0"/>
              <a:t>of outcome</a:t>
            </a:r>
            <a:r>
              <a:rPr lang="en-CA" dirty="0" smtClean="0"/>
              <a:t>, </a:t>
            </a:r>
          </a:p>
          <a:p>
            <a:r>
              <a:rPr lang="en-CA" dirty="0" smtClean="0">
                <a:solidFill>
                  <a:srgbClr val="FF0000"/>
                </a:solidFill>
              </a:rPr>
              <a:t>25 % </a:t>
            </a:r>
            <a:r>
              <a:rPr lang="en-CA" dirty="0" smtClean="0"/>
              <a:t>defined </a:t>
            </a:r>
            <a:r>
              <a:rPr lang="en-CA" dirty="0"/>
              <a:t>parity as pregnancies </a:t>
            </a:r>
            <a:r>
              <a:rPr lang="en-CA" dirty="0">
                <a:solidFill>
                  <a:srgbClr val="FF0000"/>
                </a:solidFill>
              </a:rPr>
              <a:t>≥24 </a:t>
            </a:r>
            <a:r>
              <a:rPr lang="en-CA" dirty="0"/>
              <a:t>weeks ending in </a:t>
            </a:r>
            <a:r>
              <a:rPr lang="en-CA" dirty="0">
                <a:solidFill>
                  <a:srgbClr val="FF0000"/>
                </a:solidFill>
              </a:rPr>
              <a:t>live birth</a:t>
            </a:r>
            <a:r>
              <a:rPr lang="en-CA" dirty="0"/>
              <a:t>, </a:t>
            </a:r>
            <a:r>
              <a:rPr lang="en-CA" dirty="0" smtClean="0"/>
              <a:t>and </a:t>
            </a:r>
          </a:p>
          <a:p>
            <a:r>
              <a:rPr lang="en-CA" dirty="0" smtClean="0">
                <a:solidFill>
                  <a:srgbClr val="FF0000"/>
                </a:solidFill>
              </a:rPr>
              <a:t>13% </a:t>
            </a:r>
            <a:r>
              <a:rPr lang="en-CA" dirty="0"/>
              <a:t>defined parity by the </a:t>
            </a:r>
            <a:r>
              <a:rPr lang="en-CA" dirty="0">
                <a:solidFill>
                  <a:srgbClr val="FF0000"/>
                </a:solidFill>
              </a:rPr>
              <a:t>number </a:t>
            </a:r>
            <a:r>
              <a:rPr lang="en-CA" dirty="0"/>
              <a:t>of pregnancies </a:t>
            </a:r>
            <a:r>
              <a:rPr lang="en-CA" dirty="0">
                <a:solidFill>
                  <a:srgbClr val="FF0000"/>
                </a:solidFill>
              </a:rPr>
              <a:t>irrespective</a:t>
            </a:r>
            <a:r>
              <a:rPr lang="en-CA" dirty="0"/>
              <a:t> of </a:t>
            </a:r>
            <a:r>
              <a:rPr lang="en-CA" dirty="0" smtClean="0"/>
              <a:t>outcome.</a:t>
            </a:r>
          </a:p>
          <a:p>
            <a:r>
              <a:rPr lang="en-CA" dirty="0" smtClean="0"/>
              <a:t>Only 21% of </a:t>
            </a:r>
            <a:r>
              <a:rPr lang="en-CA" dirty="0"/>
              <a:t>those surveyed described twin pregnancies as a single parous experience.</a:t>
            </a:r>
          </a:p>
        </p:txBody>
      </p:sp>
      <p:sp>
        <p:nvSpPr>
          <p:cNvPr id="5" name="Rectangle 4"/>
          <p:cNvSpPr/>
          <p:nvPr/>
        </p:nvSpPr>
        <p:spPr>
          <a:xfrm>
            <a:off x="6113318" y="6197356"/>
            <a:ext cx="2819400" cy="369332"/>
          </a:xfrm>
          <a:prstGeom prst="rect">
            <a:avLst/>
          </a:prstGeom>
        </p:spPr>
        <p:txBody>
          <a:bodyPr wrap="square">
            <a:spAutoFit/>
          </a:bodyPr>
          <a:lstStyle/>
          <a:p>
            <a:r>
              <a:rPr lang="en-CA" dirty="0" err="1"/>
              <a:t>Opara</a:t>
            </a:r>
            <a:r>
              <a:rPr lang="en-CA" dirty="0"/>
              <a:t>, E</a:t>
            </a:r>
            <a:r>
              <a:rPr lang="en-CA" dirty="0" smtClean="0"/>
              <a:t>. et al, BJOG 2007</a:t>
            </a:r>
            <a:endParaRPr lang="en-CA" dirty="0"/>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6882" y="6289691"/>
            <a:ext cx="281057"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0584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rgbClr val="002060"/>
                </a:solidFill>
              </a:rPr>
              <a:t>V</a:t>
            </a:r>
            <a:r>
              <a:rPr lang="en-CA" b="1" dirty="0" smtClean="0">
                <a:solidFill>
                  <a:srgbClr val="002060"/>
                </a:solidFill>
              </a:rPr>
              <a:t>ariably </a:t>
            </a:r>
            <a:r>
              <a:rPr lang="en-CA" b="1" dirty="0">
                <a:solidFill>
                  <a:srgbClr val="002060"/>
                </a:solidFill>
              </a:rPr>
              <a:t>defined grand </a:t>
            </a:r>
            <a:r>
              <a:rPr lang="en-CA" b="1" dirty="0" err="1">
                <a:solidFill>
                  <a:srgbClr val="002060"/>
                </a:solidFill>
              </a:rPr>
              <a:t>multiparity</a:t>
            </a:r>
            <a:endParaRPr lang="en-CA" b="1" dirty="0">
              <a:solidFill>
                <a:srgbClr val="002060"/>
              </a:solidFill>
            </a:endParaRPr>
          </a:p>
        </p:txBody>
      </p:sp>
      <p:sp>
        <p:nvSpPr>
          <p:cNvPr id="3" name="Content Placeholder 2"/>
          <p:cNvSpPr>
            <a:spLocks noGrp="1"/>
          </p:cNvSpPr>
          <p:nvPr>
            <p:ph idx="1"/>
          </p:nvPr>
        </p:nvSpPr>
        <p:spPr/>
        <p:txBody>
          <a:bodyPr/>
          <a:lstStyle/>
          <a:p>
            <a:r>
              <a:rPr lang="en-CA" dirty="0"/>
              <a:t>I</a:t>
            </a:r>
            <a:r>
              <a:rPr lang="en-CA" dirty="0" smtClean="0"/>
              <a:t>nvestigators </a:t>
            </a:r>
            <a:r>
              <a:rPr lang="en-CA" dirty="0"/>
              <a:t>have variably defined grand </a:t>
            </a:r>
            <a:r>
              <a:rPr lang="en-CA" dirty="0" err="1"/>
              <a:t>multiparity</a:t>
            </a:r>
            <a:r>
              <a:rPr lang="en-CA" dirty="0"/>
              <a:t> as a parity of </a:t>
            </a:r>
            <a:r>
              <a:rPr lang="en-CA" dirty="0">
                <a:solidFill>
                  <a:srgbClr val="FF0000"/>
                </a:solidFill>
              </a:rPr>
              <a:t>four, five, six, seven, or eight.</a:t>
            </a:r>
            <a:r>
              <a:rPr lang="en-CA" dirty="0"/>
              <a:t> </a:t>
            </a:r>
          </a:p>
        </p:txBody>
      </p:sp>
      <p:sp>
        <p:nvSpPr>
          <p:cNvPr id="5" name="Rectangle 4"/>
          <p:cNvSpPr/>
          <p:nvPr/>
        </p:nvSpPr>
        <p:spPr>
          <a:xfrm>
            <a:off x="6248400" y="6084332"/>
            <a:ext cx="2590800" cy="369332"/>
          </a:xfrm>
          <a:prstGeom prst="rect">
            <a:avLst/>
          </a:prstGeom>
        </p:spPr>
        <p:txBody>
          <a:bodyPr wrap="square">
            <a:spAutoFit/>
          </a:bodyPr>
          <a:lstStyle/>
          <a:p>
            <a:r>
              <a:rPr lang="en-CA" dirty="0" err="1" smtClean="0"/>
              <a:t>Aliyu</a:t>
            </a:r>
            <a:r>
              <a:rPr lang="en-CA" dirty="0" smtClean="0"/>
              <a:t> </a:t>
            </a:r>
            <a:r>
              <a:rPr lang="en-CA" dirty="0"/>
              <a:t>MH et al, Birth 2005</a:t>
            </a:r>
          </a:p>
        </p:txBody>
      </p:sp>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0130" y="6168219"/>
            <a:ext cx="383918" cy="20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2819400"/>
            <a:ext cx="312420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3862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solidFill>
                  <a:srgbClr val="002060"/>
                </a:solidFill>
              </a:rPr>
              <a:t>Variability in the definition of controls</a:t>
            </a:r>
          </a:p>
        </p:txBody>
      </p:sp>
      <p:sp>
        <p:nvSpPr>
          <p:cNvPr id="3" name="Content Placeholder 2"/>
          <p:cNvSpPr>
            <a:spLocks noGrp="1"/>
          </p:cNvSpPr>
          <p:nvPr>
            <p:ph idx="1"/>
          </p:nvPr>
        </p:nvSpPr>
        <p:spPr/>
        <p:txBody>
          <a:bodyPr/>
          <a:lstStyle/>
          <a:p>
            <a:r>
              <a:rPr lang="en-CA" dirty="0" smtClean="0"/>
              <a:t>Studies </a:t>
            </a:r>
            <a:r>
              <a:rPr lang="en-CA" dirty="0"/>
              <a:t>have compared grand multiparas to different referent groups, including women of parity </a:t>
            </a:r>
            <a:r>
              <a:rPr lang="en-CA" dirty="0" smtClean="0"/>
              <a:t>1, </a:t>
            </a:r>
            <a:r>
              <a:rPr lang="en-CA" dirty="0"/>
              <a:t>1 to </a:t>
            </a:r>
            <a:r>
              <a:rPr lang="en-CA" dirty="0" smtClean="0"/>
              <a:t>3, 2 </a:t>
            </a:r>
            <a:r>
              <a:rPr lang="en-CA" dirty="0"/>
              <a:t>to </a:t>
            </a:r>
            <a:r>
              <a:rPr lang="en-CA" dirty="0" smtClean="0"/>
              <a:t>3, </a:t>
            </a:r>
            <a:r>
              <a:rPr lang="en-CA" dirty="0"/>
              <a:t>2 to </a:t>
            </a:r>
            <a:r>
              <a:rPr lang="en-CA" dirty="0" smtClean="0"/>
              <a:t>4, </a:t>
            </a:r>
            <a:r>
              <a:rPr lang="en-CA" dirty="0"/>
              <a:t>1 to </a:t>
            </a:r>
            <a:r>
              <a:rPr lang="en-CA" dirty="0" smtClean="0"/>
              <a:t>4, </a:t>
            </a:r>
            <a:r>
              <a:rPr lang="en-CA" dirty="0"/>
              <a:t>1 to </a:t>
            </a:r>
            <a:r>
              <a:rPr lang="en-CA" dirty="0" smtClean="0"/>
              <a:t>6, </a:t>
            </a:r>
            <a:r>
              <a:rPr lang="en-CA" dirty="0"/>
              <a:t>2 to </a:t>
            </a:r>
            <a:r>
              <a:rPr lang="en-CA" dirty="0" smtClean="0"/>
              <a:t>6, </a:t>
            </a:r>
            <a:r>
              <a:rPr lang="en-CA" dirty="0"/>
              <a:t>and the general obstetrical </a:t>
            </a:r>
            <a:r>
              <a:rPr lang="en-CA" dirty="0" smtClean="0"/>
              <a:t>population. </a:t>
            </a:r>
          </a:p>
          <a:p>
            <a:r>
              <a:rPr lang="en-CA" dirty="0" smtClean="0"/>
              <a:t>This </a:t>
            </a:r>
            <a:r>
              <a:rPr lang="en-CA" dirty="0"/>
              <a:t>makes it </a:t>
            </a:r>
            <a:r>
              <a:rPr lang="en-CA" dirty="0">
                <a:solidFill>
                  <a:srgbClr val="FF0000"/>
                </a:solidFill>
              </a:rPr>
              <a:t>difficult to compare findings </a:t>
            </a:r>
            <a:r>
              <a:rPr lang="en-CA" dirty="0"/>
              <a:t>among studies.</a:t>
            </a:r>
          </a:p>
        </p:txBody>
      </p:sp>
      <p:sp>
        <p:nvSpPr>
          <p:cNvPr id="4" name="Rectangle 3"/>
          <p:cNvSpPr/>
          <p:nvPr/>
        </p:nvSpPr>
        <p:spPr>
          <a:xfrm>
            <a:off x="4495800" y="5103674"/>
            <a:ext cx="7772400" cy="1754326"/>
          </a:xfrm>
          <a:prstGeom prst="rect">
            <a:avLst/>
          </a:prstGeom>
        </p:spPr>
        <p:txBody>
          <a:bodyPr wrap="square">
            <a:spAutoFit/>
          </a:bodyPr>
          <a:lstStyle/>
          <a:p>
            <a:r>
              <a:rPr lang="en-CA" dirty="0"/>
              <a:t>Bai </a:t>
            </a:r>
            <a:r>
              <a:rPr lang="en-CA" dirty="0" smtClean="0"/>
              <a:t>J et al, J </a:t>
            </a:r>
            <a:r>
              <a:rPr lang="en-CA" dirty="0" err="1"/>
              <a:t>Obstet</a:t>
            </a:r>
            <a:r>
              <a:rPr lang="en-CA" dirty="0"/>
              <a:t> </a:t>
            </a:r>
            <a:r>
              <a:rPr lang="en-CA" dirty="0" err="1" smtClean="0"/>
              <a:t>Gynecol</a:t>
            </a:r>
            <a:r>
              <a:rPr lang="en-CA" dirty="0" smtClean="0"/>
              <a:t> 2002</a:t>
            </a:r>
          </a:p>
          <a:p>
            <a:r>
              <a:rPr lang="en-CA" dirty="0" err="1" smtClean="0"/>
              <a:t>Simonsen</a:t>
            </a:r>
            <a:r>
              <a:rPr lang="en-CA" dirty="0" smtClean="0"/>
              <a:t> SM et al, </a:t>
            </a:r>
            <a:r>
              <a:rPr lang="en-CA" dirty="0" err="1" smtClean="0"/>
              <a:t>Obstet</a:t>
            </a:r>
            <a:r>
              <a:rPr lang="en-CA" dirty="0" smtClean="0"/>
              <a:t> </a:t>
            </a:r>
            <a:r>
              <a:rPr lang="en-CA" dirty="0" err="1" smtClean="0"/>
              <a:t>Gynecol</a:t>
            </a:r>
            <a:r>
              <a:rPr lang="en-CA" dirty="0" smtClean="0"/>
              <a:t> 2005</a:t>
            </a:r>
          </a:p>
          <a:p>
            <a:r>
              <a:rPr lang="en-CA" dirty="0" err="1" smtClean="0"/>
              <a:t>Bugg</a:t>
            </a:r>
            <a:r>
              <a:rPr lang="en-CA" dirty="0" smtClean="0"/>
              <a:t> GJ et al, BJOG 2002</a:t>
            </a:r>
            <a:endParaRPr lang="en-CA" dirty="0"/>
          </a:p>
          <a:p>
            <a:r>
              <a:rPr lang="en-CA" dirty="0" smtClean="0"/>
              <a:t>Roman H et al, </a:t>
            </a:r>
            <a:r>
              <a:rPr lang="en-CA" dirty="0" err="1" smtClean="0"/>
              <a:t>Obstet</a:t>
            </a:r>
            <a:r>
              <a:rPr lang="en-CA" dirty="0" smtClean="0"/>
              <a:t> </a:t>
            </a:r>
            <a:r>
              <a:rPr lang="en-CA" dirty="0" err="1" smtClean="0"/>
              <a:t>Gynecol</a:t>
            </a:r>
            <a:r>
              <a:rPr lang="en-CA" dirty="0" smtClean="0"/>
              <a:t> 2004</a:t>
            </a:r>
          </a:p>
          <a:p>
            <a:r>
              <a:rPr lang="en-CA" dirty="0" err="1" smtClean="0"/>
              <a:t>Toohey</a:t>
            </a:r>
            <a:r>
              <a:rPr lang="en-CA" dirty="0" smtClean="0"/>
              <a:t> JS et al, Am </a:t>
            </a:r>
            <a:r>
              <a:rPr lang="en-CA" dirty="0"/>
              <a:t>J </a:t>
            </a:r>
            <a:r>
              <a:rPr lang="en-CA" dirty="0" err="1"/>
              <a:t>Obstet</a:t>
            </a:r>
            <a:r>
              <a:rPr lang="en-CA" dirty="0"/>
              <a:t> </a:t>
            </a:r>
            <a:r>
              <a:rPr lang="en-CA" dirty="0" err="1" smtClean="0"/>
              <a:t>Gynecol</a:t>
            </a:r>
            <a:r>
              <a:rPr lang="en-CA" dirty="0" smtClean="0"/>
              <a:t> 1995</a:t>
            </a:r>
            <a:endParaRPr lang="en-CA" dirty="0"/>
          </a:p>
          <a:p>
            <a:r>
              <a:rPr lang="en-CA" dirty="0" err="1" smtClean="0"/>
              <a:t>Babinszki</a:t>
            </a:r>
            <a:r>
              <a:rPr lang="en-CA" dirty="0" smtClean="0"/>
              <a:t> A et al, Am </a:t>
            </a:r>
            <a:r>
              <a:rPr lang="en-CA" dirty="0"/>
              <a:t>J </a:t>
            </a:r>
            <a:r>
              <a:rPr lang="en-CA" dirty="0" err="1"/>
              <a:t>Obstet</a:t>
            </a:r>
            <a:r>
              <a:rPr lang="en-CA" dirty="0"/>
              <a:t> </a:t>
            </a:r>
            <a:r>
              <a:rPr lang="en-CA" dirty="0" err="1" smtClean="0"/>
              <a:t>Gynecol</a:t>
            </a:r>
            <a:r>
              <a:rPr lang="en-CA" dirty="0" smtClean="0"/>
              <a:t> 1999</a:t>
            </a:r>
            <a:endParaRPr lang="en-CA" dirty="0"/>
          </a:p>
        </p:txBody>
      </p:sp>
    </p:spTree>
    <p:extLst>
      <p:ext uri="{BB962C8B-B14F-4D97-AF65-F5344CB8AC3E}">
        <p14:creationId xmlns:p14="http://schemas.microsoft.com/office/powerpoint/2010/main" val="733582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8600"/>
            <a:ext cx="82296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3208347"/>
            <a:ext cx="7696200" cy="2308324"/>
          </a:xfrm>
          <a:prstGeom prst="rect">
            <a:avLst/>
          </a:prstGeom>
        </p:spPr>
        <p:txBody>
          <a:bodyPr wrap="square">
            <a:spAutoFit/>
          </a:bodyPr>
          <a:lstStyle/>
          <a:p>
            <a:pPr marL="285750" indent="-285750">
              <a:buFont typeface="Arial" panose="020B0604020202020204" pitchFamily="34" charset="0"/>
              <a:buChar char="•"/>
            </a:pPr>
            <a:r>
              <a:rPr lang="en-CA" dirty="0"/>
              <a:t>C</a:t>
            </a:r>
            <a:r>
              <a:rPr lang="en-CA" dirty="0" smtClean="0"/>
              <a:t>ross-sectional </a:t>
            </a:r>
            <a:r>
              <a:rPr lang="en-CA" dirty="0"/>
              <a:t>analysis of births to women of parity 0 to 8 in Australia between 1992 and 1997, </a:t>
            </a:r>
            <a:endParaRPr lang="en-CA" dirty="0" smtClean="0"/>
          </a:p>
          <a:p>
            <a:pPr marL="285750" indent="-285750">
              <a:buFont typeface="Arial" panose="020B0604020202020204" pitchFamily="34" charset="0"/>
              <a:buChar char="•"/>
            </a:pPr>
            <a:r>
              <a:rPr lang="en-CA" dirty="0" smtClean="0"/>
              <a:t>multivariate </a:t>
            </a:r>
            <a:r>
              <a:rPr lang="en-CA" dirty="0"/>
              <a:t>analysis showed that the risk of pregnancy complications was </a:t>
            </a:r>
            <a:r>
              <a:rPr lang="en-CA" dirty="0">
                <a:solidFill>
                  <a:srgbClr val="FF0000"/>
                </a:solidFill>
              </a:rPr>
              <a:t>highest in </a:t>
            </a:r>
            <a:r>
              <a:rPr lang="en-CA" dirty="0" err="1">
                <a:solidFill>
                  <a:srgbClr val="FF0000"/>
                </a:solidFill>
              </a:rPr>
              <a:t>nulliparas</a:t>
            </a:r>
            <a:r>
              <a:rPr lang="en-CA" dirty="0"/>
              <a:t>, </a:t>
            </a:r>
            <a:r>
              <a:rPr lang="en-CA" dirty="0">
                <a:solidFill>
                  <a:srgbClr val="00B050"/>
                </a:solidFill>
              </a:rPr>
              <a:t>lowest in multiparas who had 1</a:t>
            </a:r>
            <a:r>
              <a:rPr lang="en-CA" dirty="0" smtClean="0">
                <a:solidFill>
                  <a:srgbClr val="00B050"/>
                </a:solidFill>
              </a:rPr>
              <a:t> </a:t>
            </a:r>
            <a:r>
              <a:rPr lang="en-CA" dirty="0">
                <a:solidFill>
                  <a:srgbClr val="00B050"/>
                </a:solidFill>
              </a:rPr>
              <a:t>to 3</a:t>
            </a:r>
            <a:r>
              <a:rPr lang="en-CA" dirty="0" smtClean="0">
                <a:solidFill>
                  <a:srgbClr val="00B050"/>
                </a:solidFill>
              </a:rPr>
              <a:t> </a:t>
            </a:r>
            <a:r>
              <a:rPr lang="en-CA" dirty="0">
                <a:solidFill>
                  <a:srgbClr val="00B050"/>
                </a:solidFill>
              </a:rPr>
              <a:t>deliveries</a:t>
            </a:r>
            <a:r>
              <a:rPr lang="en-CA" dirty="0"/>
              <a:t>, and </a:t>
            </a:r>
            <a:r>
              <a:rPr lang="en-CA" dirty="0">
                <a:solidFill>
                  <a:srgbClr val="FFC301"/>
                </a:solidFill>
              </a:rPr>
              <a:t>intermediate in multiparas with </a:t>
            </a:r>
            <a:r>
              <a:rPr lang="en-CA" dirty="0" smtClean="0">
                <a:solidFill>
                  <a:srgbClr val="FFC301"/>
                </a:solidFill>
              </a:rPr>
              <a:t>≥4 deliveries</a:t>
            </a:r>
            <a:r>
              <a:rPr lang="en-CA" dirty="0" smtClean="0"/>
              <a:t> </a:t>
            </a:r>
            <a:r>
              <a:rPr lang="en-CA" dirty="0"/>
              <a:t>(for any obstetric complication: </a:t>
            </a:r>
            <a:r>
              <a:rPr lang="en-CA" dirty="0" err="1"/>
              <a:t>nulliparas</a:t>
            </a:r>
            <a:r>
              <a:rPr lang="en-CA" dirty="0"/>
              <a:t> OR 1.75, Para 1 to 3 OR 0.96-1.03, Para 4 to 8 OR 1.19-1.35</a:t>
            </a:r>
            <a:r>
              <a:rPr lang="en-CA" dirty="0" smtClean="0"/>
              <a:t>). </a:t>
            </a:r>
          </a:p>
          <a:p>
            <a:pPr marL="285750" indent="-285750">
              <a:buFont typeface="Arial" panose="020B0604020202020204" pitchFamily="34" charset="0"/>
              <a:buChar char="•"/>
            </a:pPr>
            <a:r>
              <a:rPr lang="en-CA" dirty="0" smtClean="0"/>
              <a:t>These </a:t>
            </a:r>
            <a:r>
              <a:rPr lang="en-CA" dirty="0"/>
              <a:t>findings suggest that the risk in </a:t>
            </a:r>
            <a:r>
              <a:rPr lang="en-CA" dirty="0">
                <a:solidFill>
                  <a:srgbClr val="002060"/>
                </a:solidFill>
              </a:rPr>
              <a:t>obstetric complications associated with parity is bimodal.</a:t>
            </a:r>
          </a:p>
        </p:txBody>
      </p:sp>
      <p:sp>
        <p:nvSpPr>
          <p:cNvPr id="4" name="Rectangle 3"/>
          <p:cNvSpPr/>
          <p:nvPr/>
        </p:nvSpPr>
        <p:spPr>
          <a:xfrm>
            <a:off x="5181600" y="6248400"/>
            <a:ext cx="3621954" cy="369332"/>
          </a:xfrm>
          <a:prstGeom prst="rect">
            <a:avLst/>
          </a:prstGeom>
        </p:spPr>
        <p:txBody>
          <a:bodyPr wrap="none">
            <a:spAutoFit/>
          </a:bodyPr>
          <a:lstStyle/>
          <a:p>
            <a:r>
              <a:rPr lang="en-CA" dirty="0"/>
              <a:t>Bai J et al, Am J </a:t>
            </a:r>
            <a:r>
              <a:rPr lang="en-CA" dirty="0" err="1"/>
              <a:t>Obstet</a:t>
            </a:r>
            <a:r>
              <a:rPr lang="en-CA" dirty="0"/>
              <a:t> </a:t>
            </a:r>
            <a:r>
              <a:rPr lang="en-CA" dirty="0" err="1"/>
              <a:t>Gynecol</a:t>
            </a:r>
            <a:r>
              <a:rPr lang="en-CA" dirty="0"/>
              <a:t> 2002</a:t>
            </a:r>
          </a:p>
        </p:txBody>
      </p:sp>
      <p:pic>
        <p:nvPicPr>
          <p:cNvPr id="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2186" y="6310712"/>
            <a:ext cx="489414" cy="244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885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54" y="457200"/>
            <a:ext cx="8229600" cy="1143000"/>
          </a:xfrm>
        </p:spPr>
        <p:txBody>
          <a:bodyPr/>
          <a:lstStyle/>
          <a:p>
            <a:r>
              <a:rPr lang="en-CA" sz="4000" b="1" dirty="0" smtClean="0">
                <a:solidFill>
                  <a:srgbClr val="002060"/>
                </a:solidFill>
              </a:rPr>
              <a:t>Risk of Pregnancy Complications</a:t>
            </a:r>
            <a:endParaRPr lang="en-CA" sz="4000" dirty="0">
              <a:solidFill>
                <a:srgbClr val="002060"/>
              </a:solidFill>
            </a:endParaRPr>
          </a:p>
        </p:txBody>
      </p:sp>
      <p:sp>
        <p:nvSpPr>
          <p:cNvPr id="3" name="Content Placeholder 2"/>
          <p:cNvSpPr>
            <a:spLocks noGrp="1"/>
          </p:cNvSpPr>
          <p:nvPr>
            <p:ph idx="1"/>
          </p:nvPr>
        </p:nvSpPr>
        <p:spPr/>
        <p:txBody>
          <a:bodyPr>
            <a:normAutofit fontScale="85000" lnSpcReduction="10000"/>
          </a:bodyPr>
          <a:lstStyle/>
          <a:p>
            <a:r>
              <a:rPr lang="en-CA" dirty="0" smtClean="0"/>
              <a:t>A </a:t>
            </a:r>
            <a:r>
              <a:rPr lang="en-CA" dirty="0"/>
              <a:t>multivariate analysis of parity and pregnancy outcome reported a significantly increased risk of "any obstetric complication" among women of parity 4, 5, 6, and 7 to 8 when compared with </a:t>
            </a:r>
            <a:r>
              <a:rPr lang="en-CA" dirty="0" err="1" smtClean="0"/>
              <a:t>primiparas</a:t>
            </a:r>
            <a:r>
              <a:rPr lang="en-CA" dirty="0" smtClean="0"/>
              <a:t>. </a:t>
            </a:r>
          </a:p>
          <a:p>
            <a:r>
              <a:rPr lang="en-CA" dirty="0" smtClean="0"/>
              <a:t>The </a:t>
            </a:r>
            <a:r>
              <a:rPr lang="en-CA" dirty="0"/>
              <a:t>obstetric complications included </a:t>
            </a:r>
            <a:r>
              <a:rPr lang="en-CA" dirty="0">
                <a:solidFill>
                  <a:srgbClr val="FF0000"/>
                </a:solidFill>
              </a:rPr>
              <a:t>antepartum hemorrhage, gestational diabetes, pregnancy-induced hypertension, premature rupture of membranes, threatened premature labor, postpartum hemorrhage, and third-degree lacerations.</a:t>
            </a:r>
            <a:r>
              <a:rPr lang="en-CA" dirty="0"/>
              <a:t> </a:t>
            </a:r>
            <a:endParaRPr lang="en-CA" dirty="0" smtClean="0"/>
          </a:p>
          <a:p>
            <a:r>
              <a:rPr lang="en-CA" dirty="0" smtClean="0"/>
              <a:t>There </a:t>
            </a:r>
            <a:r>
              <a:rPr lang="en-CA" dirty="0"/>
              <a:t>was a variable relationship between parity and the individual components of the composite outcome.</a:t>
            </a:r>
          </a:p>
        </p:txBody>
      </p:sp>
      <p:sp>
        <p:nvSpPr>
          <p:cNvPr id="4" name="Rectangle 3"/>
          <p:cNvSpPr/>
          <p:nvPr/>
        </p:nvSpPr>
        <p:spPr>
          <a:xfrm>
            <a:off x="5181600" y="6096000"/>
            <a:ext cx="3679662" cy="369332"/>
          </a:xfrm>
          <a:prstGeom prst="rect">
            <a:avLst/>
          </a:prstGeom>
        </p:spPr>
        <p:txBody>
          <a:bodyPr wrap="none">
            <a:spAutoFit/>
          </a:bodyPr>
          <a:lstStyle/>
          <a:p>
            <a:r>
              <a:rPr lang="en-CA" dirty="0"/>
              <a:t>Bai J et al. Am J </a:t>
            </a:r>
            <a:r>
              <a:rPr lang="en-CA" dirty="0" err="1"/>
              <a:t>Obstet</a:t>
            </a:r>
            <a:r>
              <a:rPr lang="en-CA" dirty="0"/>
              <a:t> Gynecol. 2002</a:t>
            </a:r>
          </a:p>
        </p:txBody>
      </p:sp>
      <p:pic>
        <p:nvPicPr>
          <p:cNvPr id="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454" y="6188359"/>
            <a:ext cx="630146" cy="315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318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smtClean="0">
                <a:solidFill>
                  <a:srgbClr val="002060"/>
                </a:solidFill>
              </a:rPr>
              <a:t>Inadequate Adjustment For Maternal Age</a:t>
            </a:r>
            <a:endParaRPr lang="en-CA" sz="4000" dirty="0">
              <a:solidFill>
                <a:srgbClr val="002060"/>
              </a:solidFill>
            </a:endParaRPr>
          </a:p>
        </p:txBody>
      </p:sp>
      <p:sp>
        <p:nvSpPr>
          <p:cNvPr id="3" name="Content Placeholder 2"/>
          <p:cNvSpPr>
            <a:spLocks noGrp="1"/>
          </p:cNvSpPr>
          <p:nvPr>
            <p:ph idx="1"/>
          </p:nvPr>
        </p:nvSpPr>
        <p:spPr/>
        <p:txBody>
          <a:bodyPr>
            <a:normAutofit fontScale="85000" lnSpcReduction="10000"/>
          </a:bodyPr>
          <a:lstStyle/>
          <a:p>
            <a:r>
              <a:rPr lang="en-CA" dirty="0" smtClean="0"/>
              <a:t>Many </a:t>
            </a:r>
            <a:r>
              <a:rPr lang="en-CA" dirty="0"/>
              <a:t>of the </a:t>
            </a:r>
            <a:r>
              <a:rPr lang="en-CA" dirty="0">
                <a:solidFill>
                  <a:srgbClr val="FF0000"/>
                </a:solidFill>
              </a:rPr>
              <a:t>complications</a:t>
            </a:r>
            <a:r>
              <a:rPr lang="en-CA" dirty="0"/>
              <a:t> that have been associated with grand </a:t>
            </a:r>
            <a:r>
              <a:rPr lang="en-CA" dirty="0" err="1"/>
              <a:t>multiparity</a:t>
            </a:r>
            <a:r>
              <a:rPr lang="en-CA" dirty="0"/>
              <a:t> have also been independently </a:t>
            </a:r>
            <a:r>
              <a:rPr lang="en-CA" dirty="0">
                <a:solidFill>
                  <a:srgbClr val="FF0000"/>
                </a:solidFill>
              </a:rPr>
              <a:t>associated with advanced maternal </a:t>
            </a:r>
            <a:r>
              <a:rPr lang="en-CA" dirty="0" smtClean="0">
                <a:solidFill>
                  <a:srgbClr val="FF0000"/>
                </a:solidFill>
              </a:rPr>
              <a:t>age.</a:t>
            </a:r>
          </a:p>
          <a:p>
            <a:r>
              <a:rPr lang="en-CA" dirty="0" smtClean="0"/>
              <a:t>Increasing </a:t>
            </a:r>
            <a:r>
              <a:rPr lang="en-CA" dirty="0"/>
              <a:t>maternal age is associated with increasing prevalence of </a:t>
            </a:r>
            <a:r>
              <a:rPr lang="en-CA" dirty="0">
                <a:solidFill>
                  <a:srgbClr val="FF0000"/>
                </a:solidFill>
              </a:rPr>
              <a:t>comorbidities</a:t>
            </a:r>
            <a:r>
              <a:rPr lang="en-CA" dirty="0"/>
              <a:t>, such as </a:t>
            </a:r>
            <a:r>
              <a:rPr lang="en-CA" dirty="0">
                <a:solidFill>
                  <a:srgbClr val="FF0000"/>
                </a:solidFill>
              </a:rPr>
              <a:t>type 2 diabetes, hypertension, and obesity</a:t>
            </a:r>
            <a:r>
              <a:rPr lang="en-CA" dirty="0"/>
              <a:t>, which also increase the risk of adverse pregnancy outcome. </a:t>
            </a:r>
          </a:p>
          <a:p>
            <a:r>
              <a:rPr lang="en-CA" dirty="0" smtClean="0"/>
              <a:t>maternal </a:t>
            </a:r>
            <a:r>
              <a:rPr lang="en-CA" dirty="0"/>
              <a:t>age is an </a:t>
            </a:r>
            <a:r>
              <a:rPr lang="en-CA" dirty="0">
                <a:solidFill>
                  <a:srgbClr val="FF0000"/>
                </a:solidFill>
              </a:rPr>
              <a:t>important confounder</a:t>
            </a:r>
            <a:r>
              <a:rPr lang="en-CA" dirty="0"/>
              <a:t> that must be accounted for to minimize bias in interpretation of results.</a:t>
            </a:r>
          </a:p>
          <a:p>
            <a:endParaRPr lang="en-CA" dirty="0"/>
          </a:p>
        </p:txBody>
      </p:sp>
      <p:sp>
        <p:nvSpPr>
          <p:cNvPr id="4" name="Rectangle 3"/>
          <p:cNvSpPr/>
          <p:nvPr/>
        </p:nvSpPr>
        <p:spPr>
          <a:xfrm>
            <a:off x="4800600" y="6248400"/>
            <a:ext cx="4091120" cy="369332"/>
          </a:xfrm>
          <a:prstGeom prst="rect">
            <a:avLst/>
          </a:prstGeom>
        </p:spPr>
        <p:txBody>
          <a:bodyPr wrap="none">
            <a:spAutoFit/>
          </a:bodyPr>
          <a:lstStyle/>
          <a:p>
            <a:r>
              <a:rPr lang="en-CA" dirty="0"/>
              <a:t>Chan BC et al. </a:t>
            </a:r>
            <a:r>
              <a:rPr lang="en-CA" dirty="0" err="1"/>
              <a:t>Int</a:t>
            </a:r>
            <a:r>
              <a:rPr lang="en-CA" dirty="0"/>
              <a:t> J </a:t>
            </a:r>
            <a:r>
              <a:rPr lang="en-CA" dirty="0" err="1"/>
              <a:t>Gynaecol</a:t>
            </a:r>
            <a:r>
              <a:rPr lang="en-CA" dirty="0"/>
              <a:t> </a:t>
            </a:r>
            <a:r>
              <a:rPr lang="en-CA" dirty="0" err="1" smtClean="0"/>
              <a:t>Obstet</a:t>
            </a:r>
            <a:r>
              <a:rPr lang="en-CA" dirty="0" smtClean="0"/>
              <a:t> 2008</a:t>
            </a:r>
            <a:endParaRPr lang="en-CA" dirty="0"/>
          </a:p>
        </p:txBody>
      </p:sp>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5708" y="6275663"/>
            <a:ext cx="468786" cy="31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0159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0"/>
            <a:ext cx="86106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2" y="2895600"/>
            <a:ext cx="8686799" cy="3539430"/>
          </a:xfrm>
          <a:prstGeom prst="rect">
            <a:avLst/>
          </a:prstGeom>
        </p:spPr>
        <p:txBody>
          <a:bodyPr wrap="square">
            <a:spAutoFit/>
          </a:bodyPr>
          <a:lstStyle/>
          <a:p>
            <a:r>
              <a:rPr lang="en-CA" sz="1600" dirty="0" smtClean="0"/>
              <a:t>A </a:t>
            </a:r>
            <a:r>
              <a:rPr lang="en-CA" sz="1600" dirty="0"/>
              <a:t>retrospective cohort of 16 427 singleton pregnancies delivered between 1998 and 2001</a:t>
            </a:r>
          </a:p>
          <a:p>
            <a:r>
              <a:rPr lang="en-CA" sz="1600" dirty="0"/>
              <a:t>was studied. </a:t>
            </a:r>
            <a:endParaRPr lang="en-CA" sz="1600" dirty="0" smtClean="0"/>
          </a:p>
          <a:p>
            <a:r>
              <a:rPr lang="en-CA" sz="1600" dirty="0" smtClean="0"/>
              <a:t>Obstetric </a:t>
            </a:r>
            <a:r>
              <a:rPr lang="en-CA" sz="1600" dirty="0"/>
              <a:t>outcomes in women aged </a:t>
            </a:r>
            <a:r>
              <a:rPr lang="en-CA" sz="1600" dirty="0" smtClean="0">
                <a:solidFill>
                  <a:srgbClr val="002060"/>
                </a:solidFill>
              </a:rPr>
              <a:t>≥40 </a:t>
            </a:r>
            <a:r>
              <a:rPr lang="en-CA" sz="1600" dirty="0">
                <a:solidFill>
                  <a:srgbClr val="002060"/>
                </a:solidFill>
              </a:rPr>
              <a:t>years </a:t>
            </a:r>
            <a:r>
              <a:rPr lang="en-CA" sz="1600" dirty="0" smtClean="0"/>
              <a:t>versus women </a:t>
            </a:r>
            <a:r>
              <a:rPr lang="en-CA" sz="1600" dirty="0" smtClean="0">
                <a:solidFill>
                  <a:srgbClr val="002060"/>
                </a:solidFill>
              </a:rPr>
              <a:t>&lt;40 </a:t>
            </a:r>
            <a:r>
              <a:rPr lang="en-CA" sz="1600" dirty="0">
                <a:solidFill>
                  <a:srgbClr val="002060"/>
                </a:solidFill>
              </a:rPr>
              <a:t>years </a:t>
            </a:r>
            <a:r>
              <a:rPr lang="en-CA" sz="1600" dirty="0"/>
              <a:t>were compared for both nulliparous and multiparous women. </a:t>
            </a:r>
            <a:endParaRPr lang="en-CA" sz="1600" dirty="0" smtClean="0"/>
          </a:p>
          <a:p>
            <a:endParaRPr lang="en-CA" sz="1600" dirty="0" smtClean="0"/>
          </a:p>
          <a:p>
            <a:r>
              <a:rPr lang="en-CA" sz="1600" dirty="0" smtClean="0"/>
              <a:t>Results</a:t>
            </a:r>
            <a:r>
              <a:rPr lang="en-CA" sz="1600" dirty="0"/>
              <a:t>: Of the </a:t>
            </a:r>
            <a:r>
              <a:rPr lang="en-CA" sz="1600" dirty="0">
                <a:solidFill>
                  <a:srgbClr val="002060"/>
                </a:solidFill>
              </a:rPr>
              <a:t>15 </a:t>
            </a:r>
            <a:r>
              <a:rPr lang="en-CA" sz="1600" dirty="0" smtClean="0">
                <a:solidFill>
                  <a:srgbClr val="002060"/>
                </a:solidFill>
              </a:rPr>
              <a:t>727 pregnancies </a:t>
            </a:r>
            <a:r>
              <a:rPr lang="en-CA" sz="1600" dirty="0"/>
              <a:t>(95.7%) that satisfied the inclusion criteria, 606 (3.9%) were in women aged 40 years </a:t>
            </a:r>
            <a:r>
              <a:rPr lang="en-CA" sz="1600" dirty="0" smtClean="0"/>
              <a:t>or older</a:t>
            </a:r>
            <a:r>
              <a:rPr lang="en-CA" sz="1600" dirty="0"/>
              <a:t>. </a:t>
            </a:r>
            <a:endParaRPr lang="en-CA" sz="1600" dirty="0" smtClean="0"/>
          </a:p>
          <a:p>
            <a:r>
              <a:rPr lang="en-CA" sz="1600" dirty="0" smtClean="0"/>
              <a:t>Advanced </a:t>
            </a:r>
            <a:r>
              <a:rPr lang="en-CA" sz="1600" dirty="0"/>
              <a:t>age was independently associated with </a:t>
            </a:r>
            <a:r>
              <a:rPr lang="en-CA" sz="1600" dirty="0" err="1"/>
              <a:t>cesarean</a:t>
            </a:r>
            <a:r>
              <a:rPr lang="en-CA" sz="1600" dirty="0"/>
              <a:t> delivery, birth and spontaneous</a:t>
            </a:r>
          </a:p>
          <a:p>
            <a:r>
              <a:rPr lang="en-CA" sz="1600" dirty="0"/>
              <a:t>preterm labor before 37 weeks, and low birth weight neonates in nulliparous women, but only </a:t>
            </a:r>
            <a:r>
              <a:rPr lang="en-CA" sz="1600" dirty="0" smtClean="0"/>
              <a:t>with preterm </a:t>
            </a:r>
            <a:r>
              <a:rPr lang="en-CA" sz="1600" dirty="0"/>
              <a:t>birth before 37 weeks and </a:t>
            </a:r>
            <a:r>
              <a:rPr lang="en-CA" sz="1600" dirty="0" err="1"/>
              <a:t>cesarean</a:t>
            </a:r>
            <a:r>
              <a:rPr lang="en-CA" sz="1600" dirty="0"/>
              <a:t> delivery in multiparous women</a:t>
            </a:r>
            <a:r>
              <a:rPr lang="en-CA" sz="1600" dirty="0" smtClean="0"/>
              <a:t>. </a:t>
            </a:r>
          </a:p>
          <a:p>
            <a:endParaRPr lang="en-CA" sz="1600" dirty="0"/>
          </a:p>
          <a:p>
            <a:r>
              <a:rPr lang="en-CA" sz="1600" dirty="0" smtClean="0"/>
              <a:t>Conclusion: Obstetric outcome in women aged 40 years or older was influenced by parity. </a:t>
            </a:r>
            <a:r>
              <a:rPr lang="en-CA" sz="1600" dirty="0" err="1" smtClean="0">
                <a:solidFill>
                  <a:srgbClr val="002060"/>
                </a:solidFill>
              </a:rPr>
              <a:t>Cesarean</a:t>
            </a:r>
            <a:r>
              <a:rPr lang="en-CA" sz="1600" dirty="0" smtClean="0">
                <a:solidFill>
                  <a:srgbClr val="002060"/>
                </a:solidFill>
              </a:rPr>
              <a:t> delivery and preterm birth </a:t>
            </a:r>
            <a:r>
              <a:rPr lang="en-CA" sz="1600" dirty="0">
                <a:solidFill>
                  <a:srgbClr val="002060"/>
                </a:solidFill>
              </a:rPr>
              <a:t>before 37 weeks were independently associated with older age irrespective of </a:t>
            </a:r>
            <a:r>
              <a:rPr lang="en-CA" sz="1600" dirty="0" smtClean="0">
                <a:solidFill>
                  <a:srgbClr val="002060"/>
                </a:solidFill>
              </a:rPr>
              <a:t>parity. Advanced </a:t>
            </a:r>
            <a:r>
              <a:rPr lang="en-CA" sz="1600" dirty="0">
                <a:solidFill>
                  <a:srgbClr val="002060"/>
                </a:solidFill>
              </a:rPr>
              <a:t>age is a risk factor for preterm birth.</a:t>
            </a:r>
          </a:p>
        </p:txBody>
      </p:sp>
      <p:sp>
        <p:nvSpPr>
          <p:cNvPr id="5" name="Rectangle 4"/>
          <p:cNvSpPr/>
          <p:nvPr/>
        </p:nvSpPr>
        <p:spPr>
          <a:xfrm>
            <a:off x="4800600" y="6437375"/>
            <a:ext cx="4091120" cy="369332"/>
          </a:xfrm>
          <a:prstGeom prst="rect">
            <a:avLst/>
          </a:prstGeom>
        </p:spPr>
        <p:txBody>
          <a:bodyPr wrap="none">
            <a:spAutoFit/>
          </a:bodyPr>
          <a:lstStyle/>
          <a:p>
            <a:r>
              <a:rPr lang="en-CA" dirty="0"/>
              <a:t>Chan BC et al. </a:t>
            </a:r>
            <a:r>
              <a:rPr lang="en-CA" dirty="0" err="1"/>
              <a:t>Int</a:t>
            </a:r>
            <a:r>
              <a:rPr lang="en-CA" dirty="0"/>
              <a:t> J </a:t>
            </a:r>
            <a:r>
              <a:rPr lang="en-CA" dirty="0" err="1"/>
              <a:t>Gynaecol</a:t>
            </a:r>
            <a:r>
              <a:rPr lang="en-CA" dirty="0"/>
              <a:t> </a:t>
            </a:r>
            <a:r>
              <a:rPr lang="en-CA" dirty="0" err="1" smtClean="0"/>
              <a:t>Obstet</a:t>
            </a:r>
            <a:r>
              <a:rPr lang="en-CA" dirty="0" smtClean="0"/>
              <a:t> 2008</a:t>
            </a:r>
            <a:endParaRPr lang="en-CA" dirty="0"/>
          </a:p>
        </p:txBody>
      </p:sp>
      <p:pic>
        <p:nvPicPr>
          <p:cNvPr id="6"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75708" y="6464638"/>
            <a:ext cx="468786" cy="31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7626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19780"/>
            <a:ext cx="798468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2" y="76200"/>
            <a:ext cx="85344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14862" y="6280666"/>
            <a:ext cx="3979423" cy="369332"/>
          </a:xfrm>
          <a:prstGeom prst="rect">
            <a:avLst/>
          </a:prstGeom>
        </p:spPr>
        <p:txBody>
          <a:bodyPr wrap="none">
            <a:spAutoFit/>
          </a:bodyPr>
          <a:lstStyle/>
          <a:p>
            <a:r>
              <a:rPr lang="en-CA" dirty="0" err="1"/>
              <a:t>Simonsen</a:t>
            </a:r>
            <a:r>
              <a:rPr lang="en-CA" dirty="0"/>
              <a:t> SM et al. </a:t>
            </a:r>
            <a:r>
              <a:rPr lang="en-CA" dirty="0" err="1"/>
              <a:t>Obstet</a:t>
            </a:r>
            <a:r>
              <a:rPr lang="en-CA" dirty="0"/>
              <a:t> </a:t>
            </a:r>
            <a:r>
              <a:rPr lang="en-CA" dirty="0" err="1"/>
              <a:t>Gynecol</a:t>
            </a:r>
            <a:r>
              <a:rPr lang="en-CA" dirty="0"/>
              <a:t> 2005</a:t>
            </a:r>
          </a:p>
        </p:txBody>
      </p:sp>
      <p:pic>
        <p:nvPicPr>
          <p:cNvPr id="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41737" y="6364384"/>
            <a:ext cx="383918" cy="20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971800" y="838200"/>
            <a:ext cx="2438400" cy="646331"/>
          </a:xfrm>
          <a:prstGeom prst="rect">
            <a:avLst/>
          </a:prstGeom>
        </p:spPr>
        <p:txBody>
          <a:bodyPr wrap="square">
            <a:spAutoFit/>
          </a:bodyPr>
          <a:lstStyle/>
          <a:p>
            <a:r>
              <a:rPr lang="en-CA" dirty="0">
                <a:solidFill>
                  <a:srgbClr val="002060"/>
                </a:solidFill>
              </a:rPr>
              <a:t>Young GM n= 4937</a:t>
            </a:r>
          </a:p>
          <a:p>
            <a:r>
              <a:rPr lang="en-CA" dirty="0">
                <a:solidFill>
                  <a:srgbClr val="002060"/>
                </a:solidFill>
              </a:rPr>
              <a:t>Young </a:t>
            </a:r>
            <a:r>
              <a:rPr lang="en-CA" dirty="0" smtClean="0">
                <a:solidFill>
                  <a:srgbClr val="002060"/>
                </a:solidFill>
              </a:rPr>
              <a:t>PM </a:t>
            </a:r>
            <a:r>
              <a:rPr lang="en-CA" dirty="0">
                <a:solidFill>
                  <a:srgbClr val="002060"/>
                </a:solidFill>
              </a:rPr>
              <a:t>n= 83,000</a:t>
            </a:r>
          </a:p>
        </p:txBody>
      </p:sp>
    </p:spTree>
    <p:extLst>
      <p:ext uri="{BB962C8B-B14F-4D97-AF65-F5344CB8AC3E}">
        <p14:creationId xmlns:p14="http://schemas.microsoft.com/office/powerpoint/2010/main" val="880993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 y="76200"/>
            <a:ext cx="85344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29200" y="6465332"/>
            <a:ext cx="3979423" cy="369332"/>
          </a:xfrm>
          <a:prstGeom prst="rect">
            <a:avLst/>
          </a:prstGeom>
        </p:spPr>
        <p:txBody>
          <a:bodyPr wrap="none">
            <a:spAutoFit/>
          </a:bodyPr>
          <a:lstStyle/>
          <a:p>
            <a:r>
              <a:rPr lang="en-CA" dirty="0" err="1"/>
              <a:t>Simonsen</a:t>
            </a:r>
            <a:r>
              <a:rPr lang="en-CA" dirty="0"/>
              <a:t> SM et al. </a:t>
            </a:r>
            <a:r>
              <a:rPr lang="en-CA" dirty="0" err="1"/>
              <a:t>Obstet</a:t>
            </a:r>
            <a:r>
              <a:rPr lang="en-CA" dirty="0"/>
              <a:t> </a:t>
            </a:r>
            <a:r>
              <a:rPr lang="en-CA" dirty="0" err="1"/>
              <a:t>Gynecol</a:t>
            </a:r>
            <a:r>
              <a:rPr lang="en-CA" dirty="0"/>
              <a:t> 2005</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7" y="1914525"/>
            <a:ext cx="7829549" cy="4333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5655" y="6549219"/>
            <a:ext cx="383918" cy="201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397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2060"/>
                </a:solidFill>
                <a:latin typeface="Arial Black" panose="020B0A04020102020204" pitchFamily="34" charset="0"/>
              </a:rPr>
              <a:t>Disclosures</a:t>
            </a:r>
            <a:endParaRPr lang="en-CA" b="1" dirty="0">
              <a:solidFill>
                <a:srgbClr val="002060"/>
              </a:solidFill>
              <a:latin typeface="Arial Black" panose="020B0A04020102020204" pitchFamily="34" charset="0"/>
            </a:endParaRPr>
          </a:p>
        </p:txBody>
      </p:sp>
      <p:sp>
        <p:nvSpPr>
          <p:cNvPr id="3" name="Content Placeholder 2"/>
          <p:cNvSpPr>
            <a:spLocks noGrp="1"/>
          </p:cNvSpPr>
          <p:nvPr>
            <p:ph idx="1"/>
          </p:nvPr>
        </p:nvSpPr>
        <p:spPr/>
        <p:txBody>
          <a:bodyPr/>
          <a:lstStyle/>
          <a:p>
            <a:r>
              <a:rPr lang="en-CA" dirty="0" smtClean="0"/>
              <a:t>None</a:t>
            </a:r>
            <a:endParaRPr lang="en-CA"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2928938"/>
            <a:ext cx="1990725"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4301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36" y="1371600"/>
            <a:ext cx="8229600" cy="4525963"/>
          </a:xfrm>
        </p:spPr>
        <p:txBody>
          <a:bodyPr>
            <a:normAutofit/>
          </a:bodyPr>
          <a:lstStyle/>
          <a:p>
            <a:r>
              <a:rPr lang="en-CA" sz="2800" dirty="0" smtClean="0"/>
              <a:t>Women with previous obstetrical </a:t>
            </a:r>
            <a:r>
              <a:rPr lang="en-CA" sz="2800" dirty="0"/>
              <a:t>complications in their first few pregnancies may be more likely to end childbearing before becoming grand multiparas compared with women who had uncomplicated pregnancies and deliveries. </a:t>
            </a:r>
            <a:endParaRPr lang="en-CA" sz="2800" dirty="0" smtClean="0"/>
          </a:p>
          <a:p>
            <a:r>
              <a:rPr lang="en-CA" sz="2800" i="1" dirty="0">
                <a:solidFill>
                  <a:srgbClr val="FF0000"/>
                </a:solidFill>
              </a:rPr>
              <a:t>G</a:t>
            </a:r>
            <a:r>
              <a:rPr lang="en-CA" sz="2800" i="1" dirty="0" smtClean="0">
                <a:solidFill>
                  <a:srgbClr val="FF0000"/>
                </a:solidFill>
              </a:rPr>
              <a:t>rand </a:t>
            </a:r>
            <a:r>
              <a:rPr lang="en-CA" sz="2800" i="1" dirty="0">
                <a:solidFill>
                  <a:srgbClr val="FF0000"/>
                </a:solidFill>
              </a:rPr>
              <a:t>multiparas may represent a healthier group than women of lower parity.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43587"/>
            <a:ext cx="3886200" cy="2118102"/>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981200" y="405539"/>
            <a:ext cx="5301516" cy="769441"/>
          </a:xfrm>
          <a:prstGeom prst="rect">
            <a:avLst/>
          </a:prstGeom>
        </p:spPr>
        <p:txBody>
          <a:bodyPr wrap="none">
            <a:spAutoFit/>
          </a:bodyPr>
          <a:lstStyle/>
          <a:p>
            <a:r>
              <a:rPr lang="en-CA" sz="4400" b="1" dirty="0">
                <a:solidFill>
                  <a:srgbClr val="002060"/>
                </a:solidFill>
              </a:rPr>
              <a:t>Healthy </a:t>
            </a:r>
            <a:r>
              <a:rPr lang="en-CA" sz="4400" b="1" dirty="0" smtClean="0">
                <a:solidFill>
                  <a:srgbClr val="002060"/>
                </a:solidFill>
              </a:rPr>
              <a:t>Person Effect</a:t>
            </a:r>
            <a:r>
              <a:rPr lang="en-CA" sz="4400" b="1" dirty="0">
                <a:solidFill>
                  <a:srgbClr val="002060"/>
                </a:solidFill>
              </a:rPr>
              <a:t> </a:t>
            </a:r>
          </a:p>
        </p:txBody>
      </p:sp>
    </p:spTree>
    <p:extLst>
      <p:ext uri="{BB962C8B-B14F-4D97-AF65-F5344CB8AC3E}">
        <p14:creationId xmlns:p14="http://schemas.microsoft.com/office/powerpoint/2010/main" val="1390350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287" y="685800"/>
            <a:ext cx="8229600" cy="4525963"/>
          </a:xfrm>
        </p:spPr>
        <p:txBody>
          <a:bodyPr/>
          <a:lstStyle/>
          <a:p>
            <a:pPr marL="0" indent="0">
              <a:buNone/>
            </a:pPr>
            <a:r>
              <a:rPr lang="en-CA" b="1" dirty="0">
                <a:solidFill>
                  <a:srgbClr val="002060"/>
                </a:solidFill>
              </a:rPr>
              <a:t>Grand </a:t>
            </a:r>
            <a:r>
              <a:rPr lang="en-CA" b="1" dirty="0" err="1">
                <a:solidFill>
                  <a:srgbClr val="002060"/>
                </a:solidFill>
              </a:rPr>
              <a:t>multiparity</a:t>
            </a:r>
            <a:r>
              <a:rPr lang="en-CA" b="1" dirty="0">
                <a:solidFill>
                  <a:srgbClr val="002060"/>
                </a:solidFill>
              </a:rPr>
              <a:t> probably increases the risk of the following complications, although findings are inconsistent across studies:</a:t>
            </a:r>
          </a:p>
          <a:p>
            <a:r>
              <a:rPr lang="en-CA" dirty="0" smtClean="0"/>
              <a:t>Placental </a:t>
            </a:r>
            <a:r>
              <a:rPr lang="en-CA" dirty="0"/>
              <a:t>abnormalities, such as placenta </a:t>
            </a:r>
            <a:r>
              <a:rPr lang="en-CA" dirty="0" err="1"/>
              <a:t>previa</a:t>
            </a:r>
            <a:r>
              <a:rPr lang="en-CA" dirty="0"/>
              <a:t> and </a:t>
            </a:r>
            <a:r>
              <a:rPr lang="en-CA" dirty="0" smtClean="0"/>
              <a:t>abruption</a:t>
            </a:r>
            <a:endParaRPr lang="en-CA" dirty="0"/>
          </a:p>
          <a:p>
            <a:r>
              <a:rPr lang="en-CA" dirty="0" smtClean="0"/>
              <a:t>Postpartum </a:t>
            </a:r>
            <a:r>
              <a:rPr lang="en-CA" dirty="0"/>
              <a:t>hemorrhage </a:t>
            </a:r>
            <a:endParaRPr lang="en-CA" dirty="0" smtClean="0"/>
          </a:p>
          <a:p>
            <a:r>
              <a:rPr lang="en-CA" dirty="0" smtClean="0"/>
              <a:t>Macrosomia </a:t>
            </a:r>
          </a:p>
          <a:p>
            <a:r>
              <a:rPr lang="en-CA" dirty="0" smtClean="0"/>
              <a:t>Umbilical </a:t>
            </a:r>
            <a:r>
              <a:rPr lang="en-CA" dirty="0"/>
              <a:t>cord </a:t>
            </a:r>
            <a:r>
              <a:rPr lang="en-CA" dirty="0" smtClean="0"/>
              <a:t>prolapse</a:t>
            </a:r>
            <a:endParaRPr lang="en-CA" dirty="0"/>
          </a:p>
        </p:txBody>
      </p:sp>
      <p:sp>
        <p:nvSpPr>
          <p:cNvPr id="4" name="Rectangle 3"/>
          <p:cNvSpPr/>
          <p:nvPr/>
        </p:nvSpPr>
        <p:spPr>
          <a:xfrm>
            <a:off x="5005874" y="6094381"/>
            <a:ext cx="3105466" cy="369332"/>
          </a:xfrm>
          <a:prstGeom prst="rect">
            <a:avLst/>
          </a:prstGeom>
        </p:spPr>
        <p:txBody>
          <a:bodyPr wrap="none">
            <a:spAutoFit/>
          </a:bodyPr>
          <a:lstStyle/>
          <a:p>
            <a:r>
              <a:rPr lang="en-CA" dirty="0"/>
              <a:t>Roman H, </a:t>
            </a:r>
            <a:r>
              <a:rPr lang="en-CA" dirty="0" err="1"/>
              <a:t>Obstet</a:t>
            </a:r>
            <a:r>
              <a:rPr lang="en-CA" dirty="0"/>
              <a:t> </a:t>
            </a:r>
            <a:r>
              <a:rPr lang="en-CA" dirty="0" err="1"/>
              <a:t>Gynecol</a:t>
            </a:r>
            <a:r>
              <a:rPr lang="en-CA" dirty="0"/>
              <a:t> 2004</a:t>
            </a:r>
          </a:p>
        </p:txBody>
      </p:sp>
      <p:sp>
        <p:nvSpPr>
          <p:cNvPr id="5" name="Rectangle 4"/>
          <p:cNvSpPr/>
          <p:nvPr/>
        </p:nvSpPr>
        <p:spPr>
          <a:xfrm>
            <a:off x="5029200" y="5638636"/>
            <a:ext cx="4668684" cy="369332"/>
          </a:xfrm>
          <a:prstGeom prst="rect">
            <a:avLst/>
          </a:prstGeom>
        </p:spPr>
        <p:txBody>
          <a:bodyPr wrap="square">
            <a:spAutoFit/>
          </a:bodyPr>
          <a:lstStyle/>
          <a:p>
            <a:r>
              <a:rPr lang="en-CA" dirty="0" err="1"/>
              <a:t>Alsammani</a:t>
            </a:r>
            <a:r>
              <a:rPr lang="en-CA" dirty="0"/>
              <a:t> </a:t>
            </a:r>
            <a:r>
              <a:rPr lang="en-CA" dirty="0" smtClean="0"/>
              <a:t>MA et al, Mater </a:t>
            </a:r>
            <a:r>
              <a:rPr lang="en-CA" dirty="0" err="1" smtClean="0"/>
              <a:t>Sociomed</a:t>
            </a:r>
            <a:r>
              <a:rPr lang="en-CA" dirty="0" smtClean="0"/>
              <a:t> 2015</a:t>
            </a:r>
            <a:endParaRPr lang="en-CA" dirty="0"/>
          </a:p>
        </p:txBody>
      </p:sp>
      <p:sp>
        <p:nvSpPr>
          <p:cNvPr id="6" name="Rectangle 5"/>
          <p:cNvSpPr/>
          <p:nvPr/>
        </p:nvSpPr>
        <p:spPr>
          <a:xfrm>
            <a:off x="5005875" y="6488668"/>
            <a:ext cx="4186467" cy="369332"/>
          </a:xfrm>
          <a:prstGeom prst="rect">
            <a:avLst/>
          </a:prstGeom>
        </p:spPr>
        <p:txBody>
          <a:bodyPr wrap="none">
            <a:spAutoFit/>
          </a:bodyPr>
          <a:lstStyle/>
          <a:p>
            <a:r>
              <a:rPr lang="pt-BR" dirty="0"/>
              <a:t>Lyrenäs S et al, Gynecol Obstet Invest 2002</a:t>
            </a:r>
            <a:endParaRPr lang="en-CA"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0087" y="6023429"/>
            <a:ext cx="585788" cy="39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0086" y="5579626"/>
            <a:ext cx="585788" cy="39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0086" y="6507195"/>
            <a:ext cx="585789" cy="36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078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08352"/>
            <a:ext cx="7696200" cy="1829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024061"/>
            <a:ext cx="6172200" cy="3768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867400" y="6456721"/>
            <a:ext cx="3105466" cy="369332"/>
          </a:xfrm>
          <a:prstGeom prst="rect">
            <a:avLst/>
          </a:prstGeom>
        </p:spPr>
        <p:txBody>
          <a:bodyPr wrap="none">
            <a:spAutoFit/>
          </a:bodyPr>
          <a:lstStyle/>
          <a:p>
            <a:r>
              <a:rPr lang="en-CA" dirty="0"/>
              <a:t>Roman H, </a:t>
            </a:r>
            <a:r>
              <a:rPr lang="en-CA" dirty="0" err="1"/>
              <a:t>Obstet</a:t>
            </a:r>
            <a:r>
              <a:rPr lang="en-CA" dirty="0"/>
              <a:t> </a:t>
            </a:r>
            <a:r>
              <a:rPr lang="en-CA" dirty="0" err="1"/>
              <a:t>Gynecol</a:t>
            </a:r>
            <a:r>
              <a:rPr lang="en-CA" dirty="0"/>
              <a:t> 2004</a:t>
            </a:r>
          </a:p>
        </p:txBody>
      </p:sp>
      <p:pic>
        <p:nvPicPr>
          <p:cNvPr id="1024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7161" r="7339" b="19598"/>
          <a:stretch/>
        </p:blipFill>
        <p:spPr bwMode="auto">
          <a:xfrm>
            <a:off x="6424771" y="3048000"/>
            <a:ext cx="244316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63466" y="6374254"/>
            <a:ext cx="585788" cy="39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276975" y="2147887"/>
            <a:ext cx="2971800" cy="646331"/>
          </a:xfrm>
          <a:prstGeom prst="rect">
            <a:avLst/>
          </a:prstGeom>
        </p:spPr>
        <p:txBody>
          <a:bodyPr wrap="square">
            <a:spAutoFit/>
          </a:bodyPr>
          <a:lstStyle/>
          <a:p>
            <a:r>
              <a:rPr lang="en-CA" dirty="0"/>
              <a:t>GMP (≥5) n= 621 Matched for age with MP (2-4) n= 621 </a:t>
            </a:r>
          </a:p>
        </p:txBody>
      </p:sp>
    </p:spTree>
    <p:extLst>
      <p:ext uri="{BB962C8B-B14F-4D97-AF65-F5344CB8AC3E}">
        <p14:creationId xmlns:p14="http://schemas.microsoft.com/office/powerpoint/2010/main" val="3948948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854098"/>
            <a:ext cx="6096000" cy="3024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8709"/>
            <a:ext cx="7696200" cy="1765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9" y="4883627"/>
            <a:ext cx="6096001" cy="1695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867400" y="6454246"/>
            <a:ext cx="3105466" cy="369332"/>
          </a:xfrm>
          <a:prstGeom prst="rect">
            <a:avLst/>
          </a:prstGeom>
        </p:spPr>
        <p:txBody>
          <a:bodyPr wrap="none">
            <a:spAutoFit/>
          </a:bodyPr>
          <a:lstStyle/>
          <a:p>
            <a:r>
              <a:rPr lang="en-CA" dirty="0"/>
              <a:t>Roman H, </a:t>
            </a:r>
            <a:r>
              <a:rPr lang="en-CA" dirty="0" err="1"/>
              <a:t>Obstet</a:t>
            </a:r>
            <a:r>
              <a:rPr lang="en-CA" dirty="0"/>
              <a:t> </a:t>
            </a:r>
            <a:r>
              <a:rPr lang="en-CA" dirty="0" err="1"/>
              <a:t>Gynecol</a:t>
            </a:r>
            <a:r>
              <a:rPr lang="en-CA" dirty="0"/>
              <a:t> 2004</a:t>
            </a:r>
          </a:p>
        </p:txBody>
      </p:sp>
      <p:pic>
        <p:nvPicPr>
          <p:cNvPr id="6"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7161" r="7339" b="19598"/>
          <a:stretch/>
        </p:blipFill>
        <p:spPr bwMode="auto">
          <a:xfrm>
            <a:off x="6424771" y="3048000"/>
            <a:ext cx="2443162"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9603" y="6371343"/>
            <a:ext cx="585788" cy="398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465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92500" lnSpcReduction="10000"/>
          </a:bodyPr>
          <a:lstStyle/>
          <a:p>
            <a:pPr marL="0" indent="0">
              <a:buNone/>
            </a:pPr>
            <a:r>
              <a:rPr lang="en-CA" b="1" dirty="0">
                <a:solidFill>
                  <a:srgbClr val="002060"/>
                </a:solidFill>
              </a:rPr>
              <a:t>Data are not adequate to support or refute an association between grand </a:t>
            </a:r>
            <a:r>
              <a:rPr lang="en-CA" b="1" dirty="0" err="1">
                <a:solidFill>
                  <a:srgbClr val="002060"/>
                </a:solidFill>
              </a:rPr>
              <a:t>multiparity</a:t>
            </a:r>
            <a:r>
              <a:rPr lang="en-CA" b="1" dirty="0">
                <a:solidFill>
                  <a:srgbClr val="002060"/>
                </a:solidFill>
              </a:rPr>
              <a:t> and:</a:t>
            </a:r>
          </a:p>
          <a:p>
            <a:r>
              <a:rPr lang="en-CA" dirty="0" smtClean="0"/>
              <a:t>Gestational</a:t>
            </a:r>
            <a:r>
              <a:rPr lang="en-CA" dirty="0"/>
              <a:t> hypertension/preeclampsia </a:t>
            </a:r>
            <a:endParaRPr lang="en-CA" dirty="0" smtClean="0"/>
          </a:p>
          <a:p>
            <a:r>
              <a:rPr lang="en-CA" dirty="0" err="1" smtClean="0"/>
              <a:t>Pregestational</a:t>
            </a:r>
            <a:r>
              <a:rPr lang="en-CA" dirty="0" smtClean="0"/>
              <a:t>/gestational</a:t>
            </a:r>
            <a:r>
              <a:rPr lang="en-CA" dirty="0"/>
              <a:t> </a:t>
            </a:r>
            <a:r>
              <a:rPr lang="en-CA" dirty="0" smtClean="0"/>
              <a:t>diabetes</a:t>
            </a:r>
            <a:endParaRPr lang="en-CA" dirty="0"/>
          </a:p>
          <a:p>
            <a:r>
              <a:rPr lang="en-CA" dirty="0" err="1" smtClean="0"/>
              <a:t>Malpresentation</a:t>
            </a:r>
            <a:r>
              <a:rPr lang="en-CA" dirty="0" smtClean="0"/>
              <a:t>/operative</a:t>
            </a:r>
            <a:r>
              <a:rPr lang="en-CA" dirty="0"/>
              <a:t> delivery </a:t>
            </a:r>
          </a:p>
          <a:p>
            <a:r>
              <a:rPr lang="en-CA" dirty="0" smtClean="0"/>
              <a:t>Dysfunctional</a:t>
            </a:r>
            <a:r>
              <a:rPr lang="en-CA" dirty="0"/>
              <a:t> labor/prolonged labor </a:t>
            </a:r>
          </a:p>
          <a:p>
            <a:r>
              <a:rPr lang="en-CA" dirty="0" smtClean="0"/>
              <a:t>Preterm</a:t>
            </a:r>
            <a:r>
              <a:rPr lang="en-CA" dirty="0"/>
              <a:t> birth/low birthweight </a:t>
            </a:r>
          </a:p>
          <a:p>
            <a:r>
              <a:rPr lang="en-CA" dirty="0" smtClean="0"/>
              <a:t>Neonatal </a:t>
            </a:r>
            <a:r>
              <a:rPr lang="en-CA" dirty="0"/>
              <a:t>intensive care unit </a:t>
            </a:r>
            <a:r>
              <a:rPr lang="en-CA" dirty="0" smtClean="0"/>
              <a:t>admission</a:t>
            </a:r>
            <a:endParaRPr lang="en-CA" dirty="0"/>
          </a:p>
          <a:p>
            <a:r>
              <a:rPr lang="en-CA" dirty="0" smtClean="0"/>
              <a:t>Perinatal death</a:t>
            </a:r>
            <a:endParaRPr lang="en-CA" dirty="0"/>
          </a:p>
          <a:p>
            <a:endParaRPr lang="en-CA" dirty="0"/>
          </a:p>
        </p:txBody>
      </p:sp>
    </p:spTree>
    <p:extLst>
      <p:ext uri="{BB962C8B-B14F-4D97-AF65-F5344CB8AC3E}">
        <p14:creationId xmlns:p14="http://schemas.microsoft.com/office/powerpoint/2010/main" val="141901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Some problems with the available data are that most reports have </a:t>
            </a:r>
            <a:r>
              <a:rPr lang="en-CA" dirty="0">
                <a:solidFill>
                  <a:srgbClr val="FF0000"/>
                </a:solidFill>
              </a:rPr>
              <a:t>not distinguished </a:t>
            </a:r>
            <a:r>
              <a:rPr lang="en-CA" dirty="0"/>
              <a:t>between chronic hypertension, gestational hypertension, and preeclampsia or between </a:t>
            </a:r>
            <a:r>
              <a:rPr lang="en-CA" dirty="0" err="1"/>
              <a:t>pregestational</a:t>
            </a:r>
            <a:r>
              <a:rPr lang="en-CA" dirty="0"/>
              <a:t> and gestational </a:t>
            </a:r>
            <a:r>
              <a:rPr lang="en-CA" dirty="0" smtClean="0"/>
              <a:t>diabetes </a:t>
            </a:r>
          </a:p>
          <a:p>
            <a:r>
              <a:rPr lang="en-CA" dirty="0" smtClean="0"/>
              <a:t>many </a:t>
            </a:r>
            <a:r>
              <a:rPr lang="en-CA" dirty="0"/>
              <a:t>studies </a:t>
            </a:r>
            <a:r>
              <a:rPr lang="en-CA" dirty="0">
                <a:solidFill>
                  <a:srgbClr val="FF0000"/>
                </a:solidFill>
              </a:rPr>
              <a:t>did not adjusted for confounders</a:t>
            </a:r>
            <a:r>
              <a:rPr lang="en-CA" dirty="0"/>
              <a:t>; and reports on the risk of perinatal death did not control for concurrent maternal medical problems.</a:t>
            </a:r>
          </a:p>
        </p:txBody>
      </p:sp>
    </p:spTree>
    <p:extLst>
      <p:ext uri="{BB962C8B-B14F-4D97-AF65-F5344CB8AC3E}">
        <p14:creationId xmlns:p14="http://schemas.microsoft.com/office/powerpoint/2010/main" val="4013984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2060"/>
                </a:solidFill>
                <a:effectLst>
                  <a:outerShdw blurRad="38100" dist="38100" dir="2700000" algn="tl">
                    <a:srgbClr val="000000">
                      <a:alpha val="43137"/>
                    </a:srgbClr>
                  </a:outerShdw>
                </a:effectLst>
              </a:rPr>
              <a:t>Different perspectives</a:t>
            </a:r>
            <a:endParaRPr lang="en-CA" b="1" dirty="0">
              <a:solidFill>
                <a:srgbClr val="002060"/>
              </a:solidFill>
              <a:effectLst>
                <a:outerShdw blurRad="38100" dist="38100" dir="2700000" algn="tl">
                  <a:srgbClr val="000000">
                    <a:alpha val="43137"/>
                  </a:srgbClr>
                </a:outerShdw>
              </a:effectLst>
            </a:endParaRPr>
          </a:p>
        </p:txBody>
      </p:sp>
      <p:sp>
        <p:nvSpPr>
          <p:cNvPr id="4" name="Rectangle 3"/>
          <p:cNvSpPr/>
          <p:nvPr/>
        </p:nvSpPr>
        <p:spPr>
          <a:xfrm>
            <a:off x="4191000" y="6096000"/>
            <a:ext cx="4572000" cy="646331"/>
          </a:xfrm>
          <a:prstGeom prst="rect">
            <a:avLst/>
          </a:prstGeom>
        </p:spPr>
        <p:txBody>
          <a:bodyPr>
            <a:spAutoFit/>
          </a:bodyPr>
          <a:lstStyle/>
          <a:p>
            <a:r>
              <a:rPr lang="en-CA" dirty="0"/>
              <a:t>Qatar’s Ministry of Development Planning and Statistics, December 2016</a:t>
            </a:r>
          </a:p>
        </p:txBody>
      </p:sp>
      <p:graphicFrame>
        <p:nvGraphicFramePr>
          <p:cNvPr id="5" name="Chart 4"/>
          <p:cNvGraphicFramePr>
            <a:graphicFrameLocks/>
          </p:cNvGraphicFramePr>
          <p:nvPr>
            <p:extLst>
              <p:ext uri="{D42A27DB-BD31-4B8C-83A1-F6EECF244321}">
                <p14:modId xmlns:p14="http://schemas.microsoft.com/office/powerpoint/2010/main" val="3259854845"/>
              </p:ext>
            </p:extLst>
          </p:nvPr>
        </p:nvGraphicFramePr>
        <p:xfrm>
          <a:off x="762000" y="1143000"/>
          <a:ext cx="6858000" cy="3810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8296" y="6146595"/>
            <a:ext cx="632704" cy="42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1168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87362"/>
          </a:xfrm>
        </p:spPr>
        <p:txBody>
          <a:bodyPr>
            <a:noAutofit/>
          </a:bodyPr>
          <a:lstStyle/>
          <a:p>
            <a:r>
              <a:rPr lang="en-CA" sz="2800" b="1" dirty="0">
                <a:solidFill>
                  <a:srgbClr val="002060"/>
                </a:solidFill>
              </a:rPr>
              <a:t>GRAND MULTIPARITY: AN OBSTETRIC EXAGGERATION!</a:t>
            </a:r>
          </a:p>
        </p:txBody>
      </p:sp>
      <p:sp>
        <p:nvSpPr>
          <p:cNvPr id="3" name="Content Placeholder 2"/>
          <p:cNvSpPr>
            <a:spLocks noGrp="1"/>
          </p:cNvSpPr>
          <p:nvPr>
            <p:ph idx="1"/>
          </p:nvPr>
        </p:nvSpPr>
        <p:spPr>
          <a:xfrm>
            <a:off x="457200" y="1408707"/>
            <a:ext cx="8229600" cy="4525963"/>
          </a:xfrm>
        </p:spPr>
        <p:txBody>
          <a:bodyPr>
            <a:normAutofit fontScale="47500" lnSpcReduction="20000"/>
          </a:bodyPr>
          <a:lstStyle/>
          <a:p>
            <a:pPr marL="0" indent="0">
              <a:buNone/>
            </a:pPr>
            <a:r>
              <a:rPr lang="en-CA" b="1" dirty="0"/>
              <a:t>Background: </a:t>
            </a:r>
            <a:r>
              <a:rPr lang="en-CA" dirty="0"/>
              <a:t>There is no consensus in the medical literature on the association of grand </a:t>
            </a:r>
            <a:r>
              <a:rPr lang="en-CA" dirty="0" err="1"/>
              <a:t>multiparity</a:t>
            </a:r>
            <a:r>
              <a:rPr lang="en-CA" dirty="0"/>
              <a:t> and adverse pregnancy outcomes. We aimed in our study to evaluate the obstetric impact of grand </a:t>
            </a:r>
            <a:r>
              <a:rPr lang="en-CA" dirty="0" err="1"/>
              <a:t>multiparity</a:t>
            </a:r>
            <a:r>
              <a:rPr lang="en-CA" dirty="0"/>
              <a:t> in a homogenous Qatari population. </a:t>
            </a:r>
            <a:endParaRPr lang="en-CA" dirty="0" smtClean="0"/>
          </a:p>
          <a:p>
            <a:pPr marL="0" indent="0">
              <a:buNone/>
            </a:pPr>
            <a:r>
              <a:rPr lang="en-CA" b="1" dirty="0" smtClean="0"/>
              <a:t>Methods</a:t>
            </a:r>
            <a:r>
              <a:rPr lang="en-CA" b="1" dirty="0"/>
              <a:t>: </a:t>
            </a:r>
            <a:r>
              <a:rPr lang="en-CA" dirty="0"/>
              <a:t>This study involved a retrospective chart review from January 1</a:t>
            </a:r>
            <a:r>
              <a:rPr lang="en-CA" baseline="30000" dirty="0"/>
              <a:t>st</a:t>
            </a:r>
            <a:r>
              <a:rPr lang="en-CA" dirty="0"/>
              <a:t>, 2009 to December 31</a:t>
            </a:r>
            <a:r>
              <a:rPr lang="en-CA" baseline="30000" dirty="0"/>
              <a:t>st</a:t>
            </a:r>
            <a:r>
              <a:rPr lang="en-CA" dirty="0"/>
              <a:t>, 2009 to compare obstetric outcomes of grand multiparous women, </a:t>
            </a:r>
            <a:r>
              <a:rPr lang="en-CA" dirty="0">
                <a:solidFill>
                  <a:srgbClr val="FF0000"/>
                </a:solidFill>
              </a:rPr>
              <a:t>GM (range 5-12, n= 204)</a:t>
            </a:r>
            <a:r>
              <a:rPr lang="en-CA" dirty="0"/>
              <a:t> with low parity women, </a:t>
            </a:r>
            <a:r>
              <a:rPr lang="en-CA" dirty="0">
                <a:solidFill>
                  <a:srgbClr val="FF0000"/>
                </a:solidFill>
              </a:rPr>
              <a:t>LP (parity of one or two, n= 447)</a:t>
            </a:r>
            <a:r>
              <a:rPr lang="en-CA" dirty="0"/>
              <a:t>.We included </a:t>
            </a:r>
            <a:r>
              <a:rPr lang="en-CA" dirty="0">
                <a:solidFill>
                  <a:srgbClr val="FF0000"/>
                </a:solidFill>
              </a:rPr>
              <a:t>Qatari healthy pregnant mothers with singleton gestations with similar demographics who had antenatal follow up and gave birth after 24 weeks gestation. </a:t>
            </a:r>
            <a:r>
              <a:rPr lang="en-CA" dirty="0"/>
              <a:t>The obstetrical outcomes of interest were </a:t>
            </a:r>
            <a:r>
              <a:rPr lang="en-CA" dirty="0">
                <a:solidFill>
                  <a:srgbClr val="FF0000"/>
                </a:solidFill>
              </a:rPr>
              <a:t>gestational diabetes, hypertensive disorder of pregnancy, macrosomia, shoulder dystocia, IUFD, NICU admission, APH, PPH and primary caesarean section. </a:t>
            </a:r>
            <a:r>
              <a:rPr lang="en-CA" dirty="0"/>
              <a:t>Comparisons were analyzed with </a:t>
            </a:r>
            <a:r>
              <a:rPr lang="en-CA" i="1" dirty="0"/>
              <a:t>t</a:t>
            </a:r>
            <a:r>
              <a:rPr lang="en-CA" dirty="0"/>
              <a:t> test, Chi square and Odds ratio calculations. Logistic regression model was created to control for confounding variables such as age and BMI. </a:t>
            </a:r>
            <a:endParaRPr lang="en-CA" dirty="0" smtClean="0"/>
          </a:p>
          <a:p>
            <a:pPr marL="0" indent="0">
              <a:buNone/>
            </a:pPr>
            <a:r>
              <a:rPr lang="en-CA" b="1" dirty="0" smtClean="0"/>
              <a:t>Results</a:t>
            </a:r>
            <a:r>
              <a:rPr lang="en-CA" b="1" dirty="0"/>
              <a:t>: </a:t>
            </a:r>
            <a:r>
              <a:rPr lang="en-CA" dirty="0">
                <a:solidFill>
                  <a:srgbClr val="FF0000"/>
                </a:solidFill>
              </a:rPr>
              <a:t>GM women were older than LP women. </a:t>
            </a:r>
            <a:r>
              <a:rPr lang="en-CA" dirty="0"/>
              <a:t>However it was not statistically significant, </a:t>
            </a:r>
            <a:r>
              <a:rPr lang="en-CA" i="1" dirty="0"/>
              <a:t>p</a:t>
            </a:r>
            <a:r>
              <a:rPr lang="en-CA" dirty="0"/>
              <a:t>= 2.0. The GM women had </a:t>
            </a:r>
            <a:r>
              <a:rPr lang="en-CA" dirty="0">
                <a:solidFill>
                  <a:srgbClr val="FF0000"/>
                </a:solidFill>
              </a:rPr>
              <a:t>a higher incidence of obesity</a:t>
            </a:r>
            <a:r>
              <a:rPr lang="en-CA" dirty="0"/>
              <a:t> (BMI≥30) compared to LP women (OR 2.3; 95%CI 1.2-4.8; </a:t>
            </a:r>
            <a:r>
              <a:rPr lang="en-CA" i="1" dirty="0"/>
              <a:t>p</a:t>
            </a:r>
            <a:r>
              <a:rPr lang="en-CA" dirty="0"/>
              <a:t>&lt;0.005).</a:t>
            </a:r>
            <a:r>
              <a:rPr lang="en-CA" b="1" dirty="0"/>
              <a:t> </a:t>
            </a:r>
            <a:r>
              <a:rPr lang="en-CA" dirty="0"/>
              <a:t>Compared to LP women, </a:t>
            </a:r>
            <a:r>
              <a:rPr lang="en-CA" dirty="0">
                <a:solidFill>
                  <a:srgbClr val="FF0000"/>
                </a:solidFill>
              </a:rPr>
              <a:t>GM women had a higher incidence of gestational diabetes </a:t>
            </a:r>
            <a:r>
              <a:rPr lang="en-CA" dirty="0"/>
              <a:t>(GDM). Index GM group 50% (103/204) compared to 23% (106/447) in the control group (OR 3; 95% CI 2.3 -4.6; </a:t>
            </a:r>
            <a:r>
              <a:rPr lang="en-CA" i="1" dirty="0"/>
              <a:t>p</a:t>
            </a:r>
            <a:r>
              <a:rPr lang="en-CA" dirty="0"/>
              <a:t> &lt;0.001) </a:t>
            </a:r>
            <a:r>
              <a:rPr lang="en-CA" dirty="0">
                <a:solidFill>
                  <a:srgbClr val="FF0000"/>
                </a:solidFill>
              </a:rPr>
              <a:t>this finding was still significant even after adjusting for maternal age and BMI</a:t>
            </a:r>
            <a:r>
              <a:rPr lang="en-CA" dirty="0"/>
              <a:t> (</a:t>
            </a:r>
            <a:r>
              <a:rPr lang="en-CA" dirty="0" err="1"/>
              <a:t>Adj</a:t>
            </a:r>
            <a:r>
              <a:rPr lang="en-CA" dirty="0"/>
              <a:t> OR 2.5; 95% CI 1.6-3.8; </a:t>
            </a:r>
            <a:r>
              <a:rPr lang="en-CA" i="1" dirty="0"/>
              <a:t>p</a:t>
            </a:r>
            <a:r>
              <a:rPr lang="en-CA" dirty="0"/>
              <a:t> &lt;0.001)</a:t>
            </a:r>
            <a:r>
              <a:rPr lang="en-CA" b="1" dirty="0"/>
              <a:t>. </a:t>
            </a:r>
            <a:r>
              <a:rPr lang="en-CA" dirty="0"/>
              <a:t>There was no statistical difference in hypertensive disorder of pregnancy, macrosomia, shoulder dystocia, IUFD, NICU admission, APH, PPH and the rate of primary caesarean section between the two groups.</a:t>
            </a:r>
            <a:r>
              <a:rPr lang="en-CA" b="1" dirty="0"/>
              <a:t> </a:t>
            </a:r>
            <a:endParaRPr lang="en-CA" b="1" dirty="0" smtClean="0"/>
          </a:p>
          <a:p>
            <a:pPr marL="0" indent="0">
              <a:buNone/>
            </a:pPr>
            <a:r>
              <a:rPr lang="en-CA" b="1" dirty="0" smtClean="0"/>
              <a:t>Conclusion</a:t>
            </a:r>
            <a:r>
              <a:rPr lang="en-CA" b="1" dirty="0"/>
              <a:t>: </a:t>
            </a:r>
            <a:r>
              <a:rPr lang="en-CA" dirty="0"/>
              <a:t>Except for development of GDM; grand </a:t>
            </a:r>
            <a:r>
              <a:rPr lang="en-CA" dirty="0" err="1"/>
              <a:t>multiparity</a:t>
            </a:r>
            <a:r>
              <a:rPr lang="en-CA" dirty="0"/>
              <a:t> does not exert higher risk for obstetric complications compared to low parity population. In a population with stable socioeconomic status, with open and free access for health care, grand </a:t>
            </a:r>
            <a:r>
              <a:rPr lang="en-CA" dirty="0" err="1"/>
              <a:t>multiparity</a:t>
            </a:r>
            <a:r>
              <a:rPr lang="en-CA" dirty="0"/>
              <a:t> should not be considered a significant obstetric risk factor. </a:t>
            </a:r>
          </a:p>
          <a:p>
            <a:endParaRPr lang="en-CA" dirty="0"/>
          </a:p>
        </p:txBody>
      </p:sp>
      <p:sp>
        <p:nvSpPr>
          <p:cNvPr id="4" name="Rectangle 3"/>
          <p:cNvSpPr/>
          <p:nvPr/>
        </p:nvSpPr>
        <p:spPr>
          <a:xfrm>
            <a:off x="5001491" y="5934670"/>
            <a:ext cx="4114800" cy="923330"/>
          </a:xfrm>
          <a:prstGeom prst="rect">
            <a:avLst/>
          </a:prstGeom>
        </p:spPr>
        <p:txBody>
          <a:bodyPr wrap="square">
            <a:spAutoFit/>
          </a:bodyPr>
          <a:lstStyle/>
          <a:p>
            <a:r>
              <a:rPr lang="en-CA" dirty="0" smtClean="0"/>
              <a:t>Al-</a:t>
            </a:r>
            <a:r>
              <a:rPr lang="en-CA" dirty="0" err="1" smtClean="0"/>
              <a:t>Obaidly</a:t>
            </a:r>
            <a:r>
              <a:rPr lang="en-CA" dirty="0" smtClean="0"/>
              <a:t> S </a:t>
            </a:r>
            <a:r>
              <a:rPr lang="en-CA" i="1" dirty="0" smtClean="0"/>
              <a:t>et al</a:t>
            </a:r>
            <a:r>
              <a:rPr lang="en-CA" dirty="0" smtClean="0"/>
              <a:t>. Sidra-RCOG Hot Topics </a:t>
            </a:r>
            <a:r>
              <a:rPr lang="en-CA" dirty="0"/>
              <a:t>in Obstetrics and Gynecology Conference 2014, Doha-Qatar</a:t>
            </a:r>
          </a:p>
        </p:txBody>
      </p:sp>
      <p:pic>
        <p:nvPicPr>
          <p:cNvPr id="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68787" y="6024602"/>
            <a:ext cx="632704" cy="4210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464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CA" b="1" dirty="0" smtClean="0">
                <a:solidFill>
                  <a:srgbClr val="002060"/>
                </a:solidFill>
              </a:rPr>
              <a:t>Role of Previous </a:t>
            </a:r>
            <a:r>
              <a:rPr lang="en-CA" b="1" dirty="0" err="1" smtClean="0">
                <a:solidFill>
                  <a:srgbClr val="002060"/>
                </a:solidFill>
              </a:rPr>
              <a:t>Cesarean</a:t>
            </a:r>
            <a:r>
              <a:rPr lang="en-CA" b="1" dirty="0" smtClean="0">
                <a:solidFill>
                  <a:srgbClr val="002060"/>
                </a:solidFill>
              </a:rPr>
              <a:t> Delivery</a:t>
            </a:r>
            <a:endParaRPr lang="en-CA" dirty="0">
              <a:solidFill>
                <a:srgbClr val="002060"/>
              </a:solidFill>
            </a:endParaRPr>
          </a:p>
        </p:txBody>
      </p:sp>
      <p:sp>
        <p:nvSpPr>
          <p:cNvPr id="3" name="Content Placeholder 2"/>
          <p:cNvSpPr>
            <a:spLocks noGrp="1"/>
          </p:cNvSpPr>
          <p:nvPr>
            <p:ph idx="1"/>
          </p:nvPr>
        </p:nvSpPr>
        <p:spPr>
          <a:xfrm>
            <a:off x="457200" y="1295400"/>
            <a:ext cx="8229600" cy="4525963"/>
          </a:xfrm>
        </p:spPr>
        <p:txBody>
          <a:bodyPr>
            <a:normAutofit lnSpcReduction="10000"/>
          </a:bodyPr>
          <a:lstStyle/>
          <a:p>
            <a:r>
              <a:rPr lang="en-CA" dirty="0"/>
              <a:t> </a:t>
            </a:r>
            <a:r>
              <a:rPr lang="en-CA" dirty="0" smtClean="0"/>
              <a:t>The </a:t>
            </a:r>
            <a:r>
              <a:rPr lang="en-CA" dirty="0"/>
              <a:t>route of previous deliveries is a key factor to consider when evaluating the risk of adverse pregnancy outcome. </a:t>
            </a:r>
            <a:endParaRPr lang="en-CA" dirty="0" smtClean="0"/>
          </a:p>
          <a:p>
            <a:r>
              <a:rPr lang="en-CA" dirty="0" smtClean="0"/>
              <a:t>Large </a:t>
            </a:r>
            <a:r>
              <a:rPr lang="en-CA" dirty="0"/>
              <a:t>observational studies have consistently shown that women who undergo </a:t>
            </a:r>
            <a:r>
              <a:rPr lang="en-CA" i="1" dirty="0">
                <a:solidFill>
                  <a:srgbClr val="FF0000"/>
                </a:solidFill>
              </a:rPr>
              <a:t>multiple repeat </a:t>
            </a:r>
            <a:r>
              <a:rPr lang="en-CA" i="1" dirty="0" err="1">
                <a:solidFill>
                  <a:srgbClr val="FF0000"/>
                </a:solidFill>
              </a:rPr>
              <a:t>cesarean</a:t>
            </a:r>
            <a:r>
              <a:rPr lang="en-CA" i="1" dirty="0">
                <a:solidFill>
                  <a:srgbClr val="FF0000"/>
                </a:solidFill>
              </a:rPr>
              <a:t> deliveries are at increased risk of maternal morbidity, and the risk increases with the number of </a:t>
            </a:r>
            <a:r>
              <a:rPr lang="en-CA" i="1" dirty="0" err="1">
                <a:solidFill>
                  <a:srgbClr val="FF0000"/>
                </a:solidFill>
              </a:rPr>
              <a:t>cesarean</a:t>
            </a:r>
            <a:r>
              <a:rPr lang="en-CA" i="1" dirty="0">
                <a:solidFill>
                  <a:srgbClr val="FF0000"/>
                </a:solidFill>
              </a:rPr>
              <a:t> </a:t>
            </a:r>
            <a:r>
              <a:rPr lang="en-CA" i="1" dirty="0" smtClean="0">
                <a:solidFill>
                  <a:srgbClr val="FF0000"/>
                </a:solidFill>
              </a:rPr>
              <a:t>deliveries</a:t>
            </a:r>
            <a:r>
              <a:rPr lang="en-CA" dirty="0" smtClean="0"/>
              <a:t>.</a:t>
            </a:r>
            <a:endParaRPr lang="en-CA"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981414"/>
            <a:ext cx="2514600" cy="1783611"/>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72100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610599"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2947987"/>
            <a:ext cx="7848600" cy="2554545"/>
          </a:xfrm>
          <a:prstGeom prst="rect">
            <a:avLst/>
          </a:prstGeom>
        </p:spPr>
        <p:txBody>
          <a:bodyPr wrap="square">
            <a:spAutoFit/>
          </a:bodyPr>
          <a:lstStyle/>
          <a:p>
            <a:pPr marL="285750" indent="-285750">
              <a:buFont typeface="Arial" panose="020B0604020202020204" pitchFamily="34" charset="0"/>
              <a:buChar char="•"/>
            </a:pPr>
            <a:r>
              <a:rPr lang="en-CA" sz="2000" dirty="0" smtClean="0"/>
              <a:t>The </a:t>
            </a:r>
            <a:r>
              <a:rPr lang="en-CA" sz="2000" dirty="0"/>
              <a:t>largest prospective study of maternal morbidity associated with multiple </a:t>
            </a:r>
            <a:r>
              <a:rPr lang="en-CA" sz="2000" dirty="0" err="1"/>
              <a:t>cesarean</a:t>
            </a:r>
            <a:r>
              <a:rPr lang="en-CA" sz="2000" dirty="0"/>
              <a:t> deliveries included 6201 first; 15,808 second; 6324 third; 1452 fourth; 258 fifth; and 89 sixth </a:t>
            </a:r>
            <a:r>
              <a:rPr lang="en-CA" sz="2000" dirty="0" err="1"/>
              <a:t>cesarean</a:t>
            </a:r>
            <a:r>
              <a:rPr lang="en-CA" sz="2000" dirty="0"/>
              <a:t> </a:t>
            </a:r>
            <a:r>
              <a:rPr lang="en-CA" sz="2000" dirty="0" smtClean="0"/>
              <a:t>deliveries.</a:t>
            </a:r>
          </a:p>
          <a:p>
            <a:pPr marL="285750" indent="-285750">
              <a:buFont typeface="Arial" panose="020B0604020202020204" pitchFamily="34" charset="0"/>
              <a:buChar char="•"/>
            </a:pPr>
            <a:r>
              <a:rPr lang="en-CA" sz="2000" dirty="0" smtClean="0"/>
              <a:t>The </a:t>
            </a:r>
            <a:r>
              <a:rPr lang="en-CA" sz="2000" dirty="0">
                <a:solidFill>
                  <a:srgbClr val="FF0000"/>
                </a:solidFill>
              </a:rPr>
              <a:t>odds of placenta </a:t>
            </a:r>
            <a:r>
              <a:rPr lang="en-CA" sz="2000" dirty="0" err="1">
                <a:solidFill>
                  <a:srgbClr val="FF0000"/>
                </a:solidFill>
              </a:rPr>
              <a:t>previa</a:t>
            </a:r>
            <a:r>
              <a:rPr lang="en-CA" sz="2000" dirty="0">
                <a:solidFill>
                  <a:srgbClr val="FF0000"/>
                </a:solidFill>
              </a:rPr>
              <a:t> and </a:t>
            </a:r>
            <a:r>
              <a:rPr lang="en-CA" sz="2000" dirty="0" err="1">
                <a:solidFill>
                  <a:srgbClr val="FF0000"/>
                </a:solidFill>
              </a:rPr>
              <a:t>accreta</a:t>
            </a:r>
            <a:r>
              <a:rPr lang="en-CA" sz="2000" dirty="0">
                <a:solidFill>
                  <a:srgbClr val="FF0000"/>
                </a:solidFill>
              </a:rPr>
              <a:t> progressively increased with the number of </a:t>
            </a:r>
            <a:r>
              <a:rPr lang="en-CA" sz="2000" dirty="0" err="1">
                <a:solidFill>
                  <a:srgbClr val="FF0000"/>
                </a:solidFill>
              </a:rPr>
              <a:t>cesarean</a:t>
            </a:r>
            <a:r>
              <a:rPr lang="en-CA" sz="2000" dirty="0">
                <a:solidFill>
                  <a:srgbClr val="FF0000"/>
                </a:solidFill>
              </a:rPr>
              <a:t> deliveries</a:t>
            </a:r>
            <a:r>
              <a:rPr lang="en-CA" sz="2000" dirty="0"/>
              <a:t>, and women with placenta </a:t>
            </a:r>
            <a:r>
              <a:rPr lang="en-CA" sz="2000" dirty="0" err="1"/>
              <a:t>previa</a:t>
            </a:r>
            <a:r>
              <a:rPr lang="en-CA" sz="2000" dirty="0"/>
              <a:t> were at very high risk of also having placenta </a:t>
            </a:r>
            <a:r>
              <a:rPr lang="en-CA" sz="2000" dirty="0" err="1" smtClean="0"/>
              <a:t>accreta</a:t>
            </a:r>
            <a:r>
              <a:rPr lang="en-CA" sz="2000" dirty="0" smtClean="0"/>
              <a:t>.</a:t>
            </a:r>
          </a:p>
          <a:p>
            <a:pPr marL="285750" indent="-285750">
              <a:buFont typeface="Arial" panose="020B0604020202020204" pitchFamily="34" charset="0"/>
              <a:buChar char="•"/>
            </a:pPr>
            <a:r>
              <a:rPr lang="en-CA" sz="2000" dirty="0" smtClean="0"/>
              <a:t>The </a:t>
            </a:r>
            <a:r>
              <a:rPr lang="en-CA" sz="2000" dirty="0"/>
              <a:t>risk of </a:t>
            </a:r>
            <a:r>
              <a:rPr lang="en-CA" sz="2000" dirty="0" err="1"/>
              <a:t>peripartum</a:t>
            </a:r>
            <a:r>
              <a:rPr lang="en-CA" sz="2000" dirty="0"/>
              <a:t> hysterectomy at the fourth </a:t>
            </a:r>
            <a:r>
              <a:rPr lang="en-CA" sz="2000" dirty="0" err="1"/>
              <a:t>cesarean</a:t>
            </a:r>
            <a:r>
              <a:rPr lang="en-CA" sz="2000" dirty="0"/>
              <a:t> delivery was 1 in 40, increasing to 1 in 11 at the sixth </a:t>
            </a:r>
            <a:r>
              <a:rPr lang="en-CA" sz="2000" dirty="0" err="1"/>
              <a:t>cesarean</a:t>
            </a:r>
            <a:r>
              <a:rPr lang="en-CA" sz="2000" dirty="0"/>
              <a:t> delivery.</a:t>
            </a:r>
          </a:p>
        </p:txBody>
      </p:sp>
      <p:sp>
        <p:nvSpPr>
          <p:cNvPr id="5" name="Rectangle 4"/>
          <p:cNvSpPr/>
          <p:nvPr/>
        </p:nvSpPr>
        <p:spPr>
          <a:xfrm>
            <a:off x="5181600" y="6241196"/>
            <a:ext cx="3594061" cy="369332"/>
          </a:xfrm>
          <a:prstGeom prst="rect">
            <a:avLst/>
          </a:prstGeom>
        </p:spPr>
        <p:txBody>
          <a:bodyPr wrap="none">
            <a:spAutoFit/>
          </a:bodyPr>
          <a:lstStyle/>
          <a:p>
            <a:r>
              <a:rPr lang="en-CA" dirty="0"/>
              <a:t>Silver RM et al, </a:t>
            </a:r>
            <a:r>
              <a:rPr lang="en-CA" dirty="0" err="1"/>
              <a:t>Obstet</a:t>
            </a:r>
            <a:r>
              <a:rPr lang="en-CA" dirty="0"/>
              <a:t> </a:t>
            </a:r>
            <a:r>
              <a:rPr lang="en-CA" dirty="0" err="1"/>
              <a:t>Gynecol</a:t>
            </a:r>
            <a:r>
              <a:rPr lang="en-CA" dirty="0"/>
              <a:t> 2006</a:t>
            </a:r>
          </a:p>
        </p:txBody>
      </p:sp>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5937" y="6224305"/>
            <a:ext cx="735663" cy="38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686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2060"/>
                </a:solidFill>
                <a:latin typeface="Arial Black" panose="020B0A04020102020204" pitchFamily="34" charset="0"/>
              </a:rPr>
              <a:t>Objectives</a:t>
            </a:r>
            <a:endParaRPr lang="en-CA" b="1" dirty="0">
              <a:solidFill>
                <a:srgbClr val="002060"/>
              </a:solidFill>
              <a:latin typeface="Arial Black" panose="020B0A04020102020204" pitchFamily="34" charset="0"/>
            </a:endParaRPr>
          </a:p>
        </p:txBody>
      </p:sp>
      <p:sp>
        <p:nvSpPr>
          <p:cNvPr id="3" name="Content Placeholder 2"/>
          <p:cNvSpPr>
            <a:spLocks noGrp="1"/>
          </p:cNvSpPr>
          <p:nvPr>
            <p:ph idx="1"/>
          </p:nvPr>
        </p:nvSpPr>
        <p:spPr/>
        <p:txBody>
          <a:bodyPr/>
          <a:lstStyle/>
          <a:p>
            <a:r>
              <a:rPr lang="en-CA" sz="2800" dirty="0" smtClean="0"/>
              <a:t>Grand </a:t>
            </a:r>
            <a:r>
              <a:rPr lang="en-CA" sz="2800" dirty="0" err="1" smtClean="0"/>
              <a:t>multiparity</a:t>
            </a:r>
            <a:r>
              <a:rPr lang="en-CA" sz="2800" dirty="0" smtClean="0"/>
              <a:t>. The incentives!</a:t>
            </a:r>
          </a:p>
          <a:p>
            <a:r>
              <a:rPr lang="en-CA" sz="2800" dirty="0" smtClean="0"/>
              <a:t>Definition</a:t>
            </a:r>
          </a:p>
          <a:p>
            <a:r>
              <a:rPr lang="en-CA" sz="2800" dirty="0" smtClean="0"/>
              <a:t>Relationship between parity and pregnancy outcome</a:t>
            </a:r>
          </a:p>
          <a:p>
            <a:r>
              <a:rPr lang="en-CA" sz="2800" dirty="0" smtClean="0"/>
              <a:t>Previous </a:t>
            </a:r>
            <a:r>
              <a:rPr lang="en-CA" sz="2800" dirty="0" err="1" smtClean="0"/>
              <a:t>Cesarean</a:t>
            </a:r>
            <a:r>
              <a:rPr lang="en-CA" sz="2800" dirty="0" smtClean="0"/>
              <a:t> section in GP</a:t>
            </a:r>
          </a:p>
          <a:p>
            <a:r>
              <a:rPr lang="en-CA" sz="2800" dirty="0" smtClean="0"/>
              <a:t>TOLAC and GP</a:t>
            </a:r>
          </a:p>
          <a:p>
            <a:r>
              <a:rPr lang="en-CA" sz="2800" dirty="0" smtClean="0"/>
              <a:t>Long term outcome</a:t>
            </a:r>
          </a:p>
          <a:p>
            <a:r>
              <a:rPr lang="en-CA" sz="2800" dirty="0"/>
              <a:t>Patient </a:t>
            </a:r>
            <a:r>
              <a:rPr lang="en-CA" sz="2800" dirty="0" smtClean="0"/>
              <a:t>counselling and summary</a:t>
            </a:r>
            <a:endParaRPr lang="en-CA" sz="2800" dirty="0"/>
          </a:p>
          <a:p>
            <a:endParaRPr lang="en-CA" sz="2800" dirty="0" smtClean="0"/>
          </a:p>
          <a:p>
            <a:endParaRPr lang="en-CA" sz="2800" dirty="0" smtClean="0"/>
          </a:p>
          <a:p>
            <a:endParaRPr lang="en-CA" sz="2800" dirty="0" smtClean="0"/>
          </a:p>
          <a:p>
            <a:endParaRPr lang="en-CA" sz="2800" dirty="0" smtClean="0"/>
          </a:p>
          <a:p>
            <a:endParaRPr lang="en-CA" sz="2800" dirty="0" smtClean="0"/>
          </a:p>
          <a:p>
            <a:endParaRPr lang="en-CA" sz="2800" dirty="0" smtClean="0"/>
          </a:p>
          <a:p>
            <a:endParaRPr lang="en-CA" sz="2800" dirty="0" smtClean="0"/>
          </a:p>
          <a:p>
            <a:endParaRPr lang="en-CA"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4221162"/>
            <a:ext cx="2097087" cy="217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563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b="1" dirty="0">
                <a:solidFill>
                  <a:srgbClr val="002060"/>
                </a:solidFill>
              </a:rPr>
              <a:t>Risk of complications associated with </a:t>
            </a:r>
            <a:r>
              <a:rPr lang="en-CA" sz="2800" b="1" dirty="0" err="1">
                <a:solidFill>
                  <a:srgbClr val="002060"/>
                </a:solidFill>
              </a:rPr>
              <a:t>cesarean</a:t>
            </a:r>
            <a:r>
              <a:rPr lang="en-CA" sz="2800" b="1" dirty="0">
                <a:solidFill>
                  <a:srgbClr val="002060"/>
                </a:solidFill>
              </a:rPr>
              <a:t> delivery according to the number of previous </a:t>
            </a:r>
            <a:r>
              <a:rPr lang="en-CA" sz="2800" b="1" dirty="0" err="1">
                <a:solidFill>
                  <a:srgbClr val="002060"/>
                </a:solidFill>
              </a:rPr>
              <a:t>cesarean</a:t>
            </a:r>
            <a:r>
              <a:rPr lang="en-CA" sz="2800" b="1" dirty="0">
                <a:solidFill>
                  <a:srgbClr val="002060"/>
                </a:solidFill>
              </a:rPr>
              <a:t> deliveries</a:t>
            </a:r>
            <a:endParaRPr lang="en-CA" sz="28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14819948"/>
              </p:ext>
            </p:extLst>
          </p:nvPr>
        </p:nvGraphicFramePr>
        <p:xfrm>
          <a:off x="429491" y="1752600"/>
          <a:ext cx="8229599" cy="3000990"/>
        </p:xfrm>
        <a:graphic>
          <a:graphicData uri="http://schemas.openxmlformats.org/drawingml/2006/table">
            <a:tbl>
              <a:tblPr/>
              <a:tblGrid>
                <a:gridCol w="1175657"/>
                <a:gridCol w="1175657"/>
                <a:gridCol w="1175657"/>
                <a:gridCol w="1175657"/>
                <a:gridCol w="1175657"/>
                <a:gridCol w="1175657"/>
                <a:gridCol w="1175657"/>
              </a:tblGrid>
              <a:tr h="321482">
                <a:tc rowSpan="2">
                  <a:txBody>
                    <a:bodyPr/>
                    <a:lstStyle/>
                    <a:p>
                      <a:pPr algn="ctr" fontAlgn="ctr"/>
                      <a:r>
                        <a:rPr lang="en-CA" sz="1600" b="1" dirty="0">
                          <a:effectLst/>
                        </a:rPr>
                        <a:t>Number of previous </a:t>
                      </a:r>
                      <a:r>
                        <a:rPr lang="en-CA" sz="1600" b="1" dirty="0" err="1">
                          <a:effectLst/>
                        </a:rPr>
                        <a:t>cesarean</a:t>
                      </a:r>
                      <a:r>
                        <a:rPr lang="en-CA" sz="1600" b="1" dirty="0">
                          <a:effectLst/>
                        </a:rPr>
                        <a:t> deliveries</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2">
                        <a:lumMod val="20000"/>
                        <a:lumOff val="80000"/>
                      </a:schemeClr>
                    </a:solidFill>
                  </a:tcPr>
                </a:tc>
                <a:tc gridSpan="6">
                  <a:txBody>
                    <a:bodyPr/>
                    <a:lstStyle/>
                    <a:p>
                      <a:pPr algn="ctr" fontAlgn="ctr"/>
                      <a:r>
                        <a:rPr lang="en-CA" sz="1600" b="1" dirty="0">
                          <a:effectLst/>
                        </a:rPr>
                        <a:t>Risk of complications, percent</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r>
              <a:tr h="723334">
                <a:tc vMerge="1">
                  <a:txBody>
                    <a:bodyPr/>
                    <a:lstStyle/>
                    <a:p>
                      <a:endParaRPr lang="en-CA"/>
                    </a:p>
                  </a:txBody>
                  <a:tcPr/>
                </a:tc>
                <a:tc>
                  <a:txBody>
                    <a:bodyPr/>
                    <a:lstStyle/>
                    <a:p>
                      <a:pPr algn="ctr" fontAlgn="ctr"/>
                      <a:r>
                        <a:rPr lang="en-CA" sz="1600" b="1">
                          <a:effectLst/>
                        </a:rPr>
                        <a:t>Placenta accreta</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555555"/>
                      </a:solidFill>
                      <a:prstDash val="solid"/>
                      <a:round/>
                      <a:headEnd type="none" w="med" len="med"/>
                      <a:tailEnd type="none" w="med" len="med"/>
                    </a:lnB>
                    <a:solidFill>
                      <a:schemeClr val="accent2">
                        <a:lumMod val="20000"/>
                        <a:lumOff val="80000"/>
                      </a:schemeClr>
                    </a:solidFill>
                  </a:tcPr>
                </a:tc>
                <a:tc>
                  <a:txBody>
                    <a:bodyPr/>
                    <a:lstStyle/>
                    <a:p>
                      <a:pPr algn="ctr" fontAlgn="ctr"/>
                      <a:r>
                        <a:rPr lang="en-CA" sz="1600" b="1">
                          <a:effectLst/>
                        </a:rPr>
                        <a:t>Hysterectomy</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555555"/>
                      </a:solidFill>
                      <a:prstDash val="solid"/>
                      <a:round/>
                      <a:headEnd type="none" w="med" len="med"/>
                      <a:tailEnd type="none" w="med" len="med"/>
                    </a:lnB>
                    <a:solidFill>
                      <a:schemeClr val="accent2">
                        <a:lumMod val="20000"/>
                        <a:lumOff val="80000"/>
                      </a:schemeClr>
                    </a:solidFill>
                  </a:tcPr>
                </a:tc>
                <a:tc>
                  <a:txBody>
                    <a:bodyPr/>
                    <a:lstStyle/>
                    <a:p>
                      <a:pPr algn="ctr" fontAlgn="ctr"/>
                      <a:r>
                        <a:rPr lang="en-CA" sz="1600" b="1" dirty="0">
                          <a:effectLst/>
                        </a:rPr>
                        <a:t>Transfusion</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555555"/>
                      </a:solidFill>
                      <a:prstDash val="solid"/>
                      <a:round/>
                      <a:headEnd type="none" w="med" len="med"/>
                      <a:tailEnd type="none" w="med" len="med"/>
                    </a:lnB>
                    <a:solidFill>
                      <a:schemeClr val="accent2">
                        <a:lumMod val="20000"/>
                        <a:lumOff val="80000"/>
                      </a:schemeClr>
                    </a:solidFill>
                  </a:tcPr>
                </a:tc>
                <a:tc>
                  <a:txBody>
                    <a:bodyPr/>
                    <a:lstStyle/>
                    <a:p>
                      <a:pPr algn="ctr" fontAlgn="ctr"/>
                      <a:r>
                        <a:rPr lang="en-CA" sz="1600" b="1">
                          <a:effectLst/>
                        </a:rPr>
                        <a:t>Cystotomy</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555555"/>
                      </a:solidFill>
                      <a:prstDash val="solid"/>
                      <a:round/>
                      <a:headEnd type="none" w="med" len="med"/>
                      <a:tailEnd type="none" w="med" len="med"/>
                    </a:lnB>
                    <a:solidFill>
                      <a:schemeClr val="accent2">
                        <a:lumMod val="20000"/>
                        <a:lumOff val="80000"/>
                      </a:schemeClr>
                    </a:solidFill>
                  </a:tcPr>
                </a:tc>
                <a:tc>
                  <a:txBody>
                    <a:bodyPr/>
                    <a:lstStyle/>
                    <a:p>
                      <a:pPr algn="ctr" fontAlgn="ctr"/>
                      <a:r>
                        <a:rPr lang="en-CA" sz="1600" b="1">
                          <a:effectLst/>
                        </a:rPr>
                        <a:t>Bowel injury</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555555"/>
                      </a:solidFill>
                      <a:prstDash val="solid"/>
                      <a:round/>
                      <a:headEnd type="none" w="med" len="med"/>
                      <a:tailEnd type="none" w="med" len="med"/>
                    </a:lnB>
                    <a:solidFill>
                      <a:schemeClr val="accent2">
                        <a:lumMod val="20000"/>
                        <a:lumOff val="80000"/>
                      </a:schemeClr>
                    </a:solidFill>
                  </a:tcPr>
                </a:tc>
                <a:tc>
                  <a:txBody>
                    <a:bodyPr/>
                    <a:lstStyle/>
                    <a:p>
                      <a:pPr algn="ctr" fontAlgn="ctr"/>
                      <a:r>
                        <a:rPr lang="en-CA" sz="1600" b="1" dirty="0">
                          <a:effectLst/>
                        </a:rPr>
                        <a:t>Maternal death*</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555555"/>
                      </a:solidFill>
                      <a:prstDash val="solid"/>
                      <a:round/>
                      <a:headEnd type="none" w="med" len="med"/>
                      <a:tailEnd type="none" w="med" len="med"/>
                    </a:lnB>
                    <a:solidFill>
                      <a:schemeClr val="accent2">
                        <a:lumMod val="20000"/>
                        <a:lumOff val="80000"/>
                      </a:schemeClr>
                    </a:solidFill>
                  </a:tcPr>
                </a:tc>
              </a:tr>
              <a:tr h="321482">
                <a:tc>
                  <a:txBody>
                    <a:bodyPr/>
                    <a:lstStyle/>
                    <a:p>
                      <a:pPr fontAlgn="t"/>
                      <a:r>
                        <a:rPr lang="en-CA" sz="1600">
                          <a:effectLst/>
                        </a:rPr>
                        <a:t>1</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0.24</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0.65</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4.05</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0.13</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0.11</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0.19</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555555"/>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21482">
                <a:tc>
                  <a:txBody>
                    <a:bodyPr/>
                    <a:lstStyle/>
                    <a:p>
                      <a:pPr fontAlgn="t"/>
                      <a:r>
                        <a:rPr lang="en-CA" sz="1600">
                          <a:effectLst/>
                        </a:rPr>
                        <a:t>2</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0.31</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dirty="0">
                          <a:effectLst/>
                        </a:rPr>
                        <a:t>0.42</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1.53</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0.09</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0.06</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0.07</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21482">
                <a:tc>
                  <a:txBody>
                    <a:bodyPr/>
                    <a:lstStyle/>
                    <a:p>
                      <a:pPr fontAlgn="t"/>
                      <a:r>
                        <a:rPr lang="en-CA" sz="1600">
                          <a:effectLst/>
                        </a:rPr>
                        <a:t>3</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0.57</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0.90</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2.26</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0.28</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0.13</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0.05</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21482">
                <a:tc>
                  <a:txBody>
                    <a:bodyPr/>
                    <a:lstStyle/>
                    <a:p>
                      <a:pPr fontAlgn="t"/>
                      <a:r>
                        <a:rPr lang="en-CA" sz="1600">
                          <a:effectLst/>
                        </a:rPr>
                        <a:t>4</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2.13</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2.41</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3.65</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1.17</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0.34</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0.07</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21482">
                <a:tc>
                  <a:txBody>
                    <a:bodyPr/>
                    <a:lstStyle/>
                    <a:p>
                      <a:pPr fontAlgn="t"/>
                      <a:r>
                        <a:rPr lang="en-CA" sz="1600">
                          <a:effectLst/>
                        </a:rPr>
                        <a:t>5</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dirty="0">
                          <a:effectLst/>
                        </a:rPr>
                        <a:t>2.33</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3.49</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4.26</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1.94</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0.00</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0.00</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r h="321482">
                <a:tc>
                  <a:txBody>
                    <a:bodyPr/>
                    <a:lstStyle/>
                    <a:p>
                      <a:pPr fontAlgn="t"/>
                      <a:r>
                        <a:rPr lang="en-CA" sz="1600">
                          <a:effectLst/>
                        </a:rPr>
                        <a:t>6</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6.74</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8.99</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15.73</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4.49</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a:effectLst/>
                        </a:rPr>
                        <a:t>1.12</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c>
                  <a:txBody>
                    <a:bodyPr/>
                    <a:lstStyle/>
                    <a:p>
                      <a:pPr fontAlgn="t"/>
                      <a:r>
                        <a:rPr lang="en-CA" sz="1600" dirty="0">
                          <a:effectLst/>
                        </a:rPr>
                        <a:t>0.00</a:t>
                      </a:r>
                    </a:p>
                  </a:txBody>
                  <a:tcPr marL="80370" marR="80370" marT="40185" marB="40185"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2">
                        <a:lumMod val="20000"/>
                        <a:lumOff val="80000"/>
                      </a:schemeClr>
                    </a:solidFill>
                  </a:tcPr>
                </a:tc>
              </a:tr>
            </a:tbl>
          </a:graphicData>
        </a:graphic>
      </p:graphicFrame>
      <p:sp>
        <p:nvSpPr>
          <p:cNvPr id="6" name="Rectangle 5"/>
          <p:cNvSpPr/>
          <p:nvPr/>
        </p:nvSpPr>
        <p:spPr>
          <a:xfrm>
            <a:off x="304800" y="4864664"/>
            <a:ext cx="8610600" cy="1077218"/>
          </a:xfrm>
          <a:prstGeom prst="rect">
            <a:avLst/>
          </a:prstGeom>
        </p:spPr>
        <p:txBody>
          <a:bodyPr wrap="square">
            <a:spAutoFit/>
          </a:bodyPr>
          <a:lstStyle/>
          <a:p>
            <a:r>
              <a:rPr lang="en-CA" sz="1600" dirty="0"/>
              <a:t>* Only 2 of the 27 maternal deaths were potentially related to the </a:t>
            </a:r>
            <a:r>
              <a:rPr lang="en-CA" sz="1600" dirty="0" err="1"/>
              <a:t>cesarean</a:t>
            </a:r>
            <a:r>
              <a:rPr lang="en-CA" sz="1600" dirty="0"/>
              <a:t> delivery itself. Both occurred in women having their second </a:t>
            </a:r>
            <a:r>
              <a:rPr lang="en-CA" sz="1600" dirty="0" err="1"/>
              <a:t>cesarean</a:t>
            </a:r>
            <a:r>
              <a:rPr lang="en-CA" sz="1600" dirty="0"/>
              <a:t> delivery. This study did not have adequate power to determine whether rare but serious events, such as maternal death, increased as the number of </a:t>
            </a:r>
            <a:r>
              <a:rPr lang="en-CA" sz="1600" dirty="0" err="1"/>
              <a:t>cesarean</a:t>
            </a:r>
            <a:r>
              <a:rPr lang="en-CA" sz="1600" dirty="0"/>
              <a:t> deliveries increased.</a:t>
            </a:r>
          </a:p>
        </p:txBody>
      </p:sp>
      <p:sp>
        <p:nvSpPr>
          <p:cNvPr id="3" name="Rectangle 2"/>
          <p:cNvSpPr/>
          <p:nvPr/>
        </p:nvSpPr>
        <p:spPr>
          <a:xfrm>
            <a:off x="5321339" y="6324600"/>
            <a:ext cx="3594061" cy="369332"/>
          </a:xfrm>
          <a:prstGeom prst="rect">
            <a:avLst/>
          </a:prstGeom>
        </p:spPr>
        <p:txBody>
          <a:bodyPr wrap="none">
            <a:spAutoFit/>
          </a:bodyPr>
          <a:lstStyle/>
          <a:p>
            <a:r>
              <a:rPr lang="en-CA" dirty="0"/>
              <a:t>Silver RM et al, </a:t>
            </a:r>
            <a:r>
              <a:rPr lang="en-CA" dirty="0" err="1"/>
              <a:t>Obstet</a:t>
            </a:r>
            <a:r>
              <a:rPr lang="en-CA" dirty="0"/>
              <a:t> </a:t>
            </a:r>
            <a:r>
              <a:rPr lang="en-CA" dirty="0" err="1"/>
              <a:t>Gynecol</a:t>
            </a:r>
            <a:r>
              <a:rPr lang="en-CA" dirty="0"/>
              <a:t> 2006</a:t>
            </a:r>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0100" y="6224305"/>
            <a:ext cx="735663" cy="38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2263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2800" b="1" dirty="0">
                <a:solidFill>
                  <a:srgbClr val="002060"/>
                </a:solidFill>
              </a:rPr>
              <a:t>Risk of placenta </a:t>
            </a:r>
            <a:r>
              <a:rPr lang="en-CA" sz="2800" b="1" dirty="0" err="1">
                <a:solidFill>
                  <a:srgbClr val="002060"/>
                </a:solidFill>
              </a:rPr>
              <a:t>previa</a:t>
            </a:r>
            <a:r>
              <a:rPr lang="en-CA" sz="2800" b="1" dirty="0">
                <a:solidFill>
                  <a:srgbClr val="002060"/>
                </a:solidFill>
              </a:rPr>
              <a:t> and </a:t>
            </a:r>
            <a:r>
              <a:rPr lang="en-CA" sz="2800" b="1" dirty="0" err="1">
                <a:solidFill>
                  <a:srgbClr val="002060"/>
                </a:solidFill>
              </a:rPr>
              <a:t>accreta</a:t>
            </a:r>
            <a:r>
              <a:rPr lang="en-CA" sz="2800" b="1" dirty="0">
                <a:solidFill>
                  <a:srgbClr val="002060"/>
                </a:solidFill>
              </a:rPr>
              <a:t> according to number of previous </a:t>
            </a:r>
            <a:r>
              <a:rPr lang="en-CA" sz="2800" b="1" dirty="0" err="1">
                <a:solidFill>
                  <a:srgbClr val="002060"/>
                </a:solidFill>
              </a:rPr>
              <a:t>cesarean</a:t>
            </a:r>
            <a:r>
              <a:rPr lang="en-CA" sz="2800" b="1" dirty="0">
                <a:solidFill>
                  <a:srgbClr val="002060"/>
                </a:solidFill>
              </a:rPr>
              <a:t> deliveries</a:t>
            </a:r>
            <a:endParaRPr lang="en-CA" sz="2800"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3961007"/>
              </p:ext>
            </p:extLst>
          </p:nvPr>
        </p:nvGraphicFramePr>
        <p:xfrm>
          <a:off x="381000" y="1981200"/>
          <a:ext cx="8229600" cy="2391264"/>
        </p:xfrm>
        <a:graphic>
          <a:graphicData uri="http://schemas.openxmlformats.org/drawingml/2006/table">
            <a:tbl>
              <a:tblPr/>
              <a:tblGrid>
                <a:gridCol w="2057400"/>
                <a:gridCol w="2057400"/>
                <a:gridCol w="2057400"/>
                <a:gridCol w="2057400"/>
              </a:tblGrid>
              <a:tr h="734239">
                <a:tc>
                  <a:txBody>
                    <a:bodyPr/>
                    <a:lstStyle/>
                    <a:p>
                      <a:pPr algn="ctr" fontAlgn="ctr"/>
                      <a:r>
                        <a:rPr lang="en-CA" sz="1600" b="1" dirty="0">
                          <a:effectLst/>
                        </a:rPr>
                        <a:t>Number of </a:t>
                      </a:r>
                      <a:r>
                        <a:rPr lang="en-CA" sz="1600" b="1" dirty="0" err="1">
                          <a:effectLst/>
                        </a:rPr>
                        <a:t>cesareans</a:t>
                      </a:r>
                      <a:endParaRPr lang="en-CA" sz="1600" b="1" dirty="0">
                        <a:effectLst/>
                      </a:endParaRP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CA" sz="1600" b="1">
                          <a:effectLst/>
                        </a:rPr>
                        <a:t>Previa</a:t>
                      </a:r>
                      <a:br>
                        <a:rPr lang="en-CA" sz="1600" b="1">
                          <a:effectLst/>
                        </a:rPr>
                      </a:br>
                      <a:r>
                        <a:rPr lang="en-CA" sz="1600" b="1">
                          <a:effectLst/>
                        </a:rPr>
                        <a:t>(percent)</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CA" sz="1600" b="1" dirty="0" err="1">
                          <a:effectLst/>
                        </a:rPr>
                        <a:t>Accreta</a:t>
                      </a:r>
                      <a:r>
                        <a:rPr lang="en-CA" sz="1600" b="1" dirty="0">
                          <a:effectLst/>
                        </a:rPr>
                        <a:t/>
                      </a:r>
                      <a:br>
                        <a:rPr lang="en-CA" sz="1600" b="1" dirty="0">
                          <a:effectLst/>
                        </a:rPr>
                      </a:br>
                      <a:r>
                        <a:rPr lang="en-CA" sz="1600" b="1" dirty="0">
                          <a:effectLst/>
                        </a:rPr>
                        <a:t>(percent)</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ctr"/>
                      <a:r>
                        <a:rPr lang="en-CA" sz="1600" b="1">
                          <a:effectLst/>
                        </a:rPr>
                        <a:t>Accreta in patients with previa</a:t>
                      </a:r>
                      <a:br>
                        <a:rPr lang="en-CA" sz="1600" b="1">
                          <a:effectLst/>
                        </a:rPr>
                      </a:br>
                      <a:r>
                        <a:rPr lang="en-CA" sz="1600" b="1">
                          <a:effectLst/>
                        </a:rPr>
                        <a:t>(percent)</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chemeClr val="accent1">
                        <a:lumMod val="40000"/>
                        <a:lumOff val="60000"/>
                      </a:schemeClr>
                    </a:solidFill>
                  </a:tcPr>
                </a:tc>
              </a:tr>
              <a:tr h="293696">
                <a:tc>
                  <a:txBody>
                    <a:bodyPr/>
                    <a:lstStyle/>
                    <a:p>
                      <a:pPr fontAlgn="t"/>
                      <a:r>
                        <a:rPr lang="en-CA" sz="1600">
                          <a:effectLst/>
                        </a:rPr>
                        <a:t>Two</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1.33</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0.31</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11</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r>
              <a:tr h="293696">
                <a:tc>
                  <a:txBody>
                    <a:bodyPr/>
                    <a:lstStyle/>
                    <a:p>
                      <a:pPr fontAlgn="t"/>
                      <a:r>
                        <a:rPr lang="en-CA" sz="1600">
                          <a:effectLst/>
                        </a:rPr>
                        <a:t>Three</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1.14</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dirty="0">
                          <a:effectLst/>
                        </a:rPr>
                        <a:t>0.57</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40</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r>
              <a:tr h="293696">
                <a:tc>
                  <a:txBody>
                    <a:bodyPr/>
                    <a:lstStyle/>
                    <a:p>
                      <a:pPr fontAlgn="t"/>
                      <a:r>
                        <a:rPr lang="en-CA" sz="1600">
                          <a:effectLst/>
                        </a:rPr>
                        <a:t>Four</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2.27</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2.13</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61</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r>
              <a:tr h="293696">
                <a:tc>
                  <a:txBody>
                    <a:bodyPr/>
                    <a:lstStyle/>
                    <a:p>
                      <a:pPr fontAlgn="t"/>
                      <a:r>
                        <a:rPr lang="en-CA" sz="1600">
                          <a:effectLst/>
                        </a:rPr>
                        <a:t>Five</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2.33</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2.33</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dirty="0">
                          <a:effectLst/>
                        </a:rPr>
                        <a:t>67</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r>
              <a:tr h="293696">
                <a:tc>
                  <a:txBody>
                    <a:bodyPr/>
                    <a:lstStyle/>
                    <a:p>
                      <a:pPr fontAlgn="t"/>
                      <a:r>
                        <a:rPr lang="en-CA" sz="1600">
                          <a:effectLst/>
                        </a:rPr>
                        <a:t>Six or more</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3.37</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a:effectLst/>
                        </a:rPr>
                        <a:t>6.74</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c>
                  <a:txBody>
                    <a:bodyPr/>
                    <a:lstStyle/>
                    <a:p>
                      <a:pPr algn="ctr" fontAlgn="t"/>
                      <a:r>
                        <a:rPr lang="en-CA" sz="1600" dirty="0">
                          <a:effectLst/>
                        </a:rPr>
                        <a:t>67</a:t>
                      </a:r>
                    </a:p>
                  </a:txBody>
                  <a:tcPr marL="73424" marR="73424" marT="36712" marB="36712"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lumMod val="40000"/>
                        <a:lumOff val="60000"/>
                      </a:schemeClr>
                    </a:solidFill>
                  </a:tcPr>
                </a:tc>
              </a:tr>
            </a:tbl>
          </a:graphicData>
        </a:graphic>
      </p:graphicFrame>
      <p:sp>
        <p:nvSpPr>
          <p:cNvPr id="5" name="Rectangle 4"/>
          <p:cNvSpPr/>
          <p:nvPr/>
        </p:nvSpPr>
        <p:spPr>
          <a:xfrm>
            <a:off x="381000" y="4457343"/>
            <a:ext cx="8305800" cy="646331"/>
          </a:xfrm>
          <a:prstGeom prst="rect">
            <a:avLst/>
          </a:prstGeom>
        </p:spPr>
        <p:txBody>
          <a:bodyPr wrap="square">
            <a:spAutoFit/>
          </a:bodyPr>
          <a:lstStyle/>
          <a:p>
            <a:r>
              <a:rPr lang="en-CA" dirty="0"/>
              <a:t>The baseline risk of placenta </a:t>
            </a:r>
            <a:r>
              <a:rPr lang="en-CA" dirty="0" err="1"/>
              <a:t>previa</a:t>
            </a:r>
            <a:r>
              <a:rPr lang="en-CA" dirty="0"/>
              <a:t> in the general obstetrical population is 1 in </a:t>
            </a:r>
            <a:r>
              <a:rPr lang="en-CA" dirty="0" smtClean="0"/>
              <a:t>200 deliveries. Placenta </a:t>
            </a:r>
            <a:r>
              <a:rPr lang="en-CA" dirty="0" err="1" smtClean="0"/>
              <a:t>accreta</a:t>
            </a:r>
            <a:r>
              <a:rPr lang="en-CA" dirty="0" smtClean="0"/>
              <a:t> occurs in fewer than 1 in 500 deliveries.</a:t>
            </a:r>
          </a:p>
        </p:txBody>
      </p:sp>
      <p:sp>
        <p:nvSpPr>
          <p:cNvPr id="3" name="Rectangle 2"/>
          <p:cNvSpPr/>
          <p:nvPr/>
        </p:nvSpPr>
        <p:spPr>
          <a:xfrm>
            <a:off x="5257800" y="6324600"/>
            <a:ext cx="3594061" cy="369332"/>
          </a:xfrm>
          <a:prstGeom prst="rect">
            <a:avLst/>
          </a:prstGeom>
        </p:spPr>
        <p:txBody>
          <a:bodyPr wrap="none">
            <a:spAutoFit/>
          </a:bodyPr>
          <a:lstStyle/>
          <a:p>
            <a:r>
              <a:rPr lang="en-CA" dirty="0"/>
              <a:t>Silver RM et al, </a:t>
            </a:r>
            <a:r>
              <a:rPr lang="en-CA" dirty="0" err="1"/>
              <a:t>Obstet</a:t>
            </a:r>
            <a:r>
              <a:rPr lang="en-CA" dirty="0"/>
              <a:t> </a:t>
            </a:r>
            <a:r>
              <a:rPr lang="en-CA" dirty="0" err="1"/>
              <a:t>Gynecol</a:t>
            </a:r>
            <a:r>
              <a:rPr lang="en-CA" dirty="0"/>
              <a:t> 2006</a:t>
            </a:r>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8692" y="6224305"/>
            <a:ext cx="735663" cy="386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8278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6000" b="1" dirty="0" smtClean="0">
                <a:solidFill>
                  <a:srgbClr val="002060"/>
                </a:solidFill>
                <a:effectLst>
                  <a:outerShdw blurRad="38100" dist="38100" dir="2700000" algn="tl">
                    <a:srgbClr val="000000">
                      <a:alpha val="43137"/>
                    </a:srgbClr>
                  </a:outerShdw>
                </a:effectLst>
              </a:rPr>
              <a:t>TOLAC</a:t>
            </a:r>
            <a:endParaRPr lang="en-CA" sz="6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CA" dirty="0"/>
              <a:t>The risk of uterine rupture may be increased in grand </a:t>
            </a:r>
            <a:r>
              <a:rPr lang="en-CA" dirty="0" err="1"/>
              <a:t>multiparity</a:t>
            </a:r>
            <a:r>
              <a:rPr lang="en-CA" dirty="0"/>
              <a:t>, and is known to be increased in any woman undergoing a trial of labor after </a:t>
            </a:r>
            <a:r>
              <a:rPr lang="en-CA" dirty="0" err="1"/>
              <a:t>cesarean</a:t>
            </a:r>
            <a:r>
              <a:rPr lang="en-CA" dirty="0"/>
              <a:t> delivery (TOLAC).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95800"/>
            <a:ext cx="31877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7893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549" y="357188"/>
            <a:ext cx="76866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05400" y="6019800"/>
            <a:ext cx="3694088" cy="369332"/>
          </a:xfrm>
          <a:prstGeom prst="rect">
            <a:avLst/>
          </a:prstGeom>
        </p:spPr>
        <p:txBody>
          <a:bodyPr wrap="none">
            <a:spAutoFit/>
          </a:bodyPr>
          <a:lstStyle/>
          <a:p>
            <a:r>
              <a:rPr lang="en-CA" dirty="0" err="1"/>
              <a:t>Hochler</a:t>
            </a:r>
            <a:r>
              <a:rPr lang="en-CA" dirty="0"/>
              <a:t> H et al, </a:t>
            </a:r>
            <a:r>
              <a:rPr lang="en-CA" dirty="0" err="1"/>
              <a:t>Obstet</a:t>
            </a:r>
            <a:r>
              <a:rPr lang="en-CA" dirty="0"/>
              <a:t> </a:t>
            </a:r>
            <a:r>
              <a:rPr lang="en-CA" dirty="0" err="1"/>
              <a:t>Gynecol</a:t>
            </a:r>
            <a:r>
              <a:rPr lang="en-CA" dirty="0"/>
              <a:t> 2014 </a:t>
            </a:r>
          </a:p>
        </p:txBody>
      </p:sp>
      <p:sp>
        <p:nvSpPr>
          <p:cNvPr id="5" name="Rectangle 4"/>
          <p:cNvSpPr/>
          <p:nvPr/>
        </p:nvSpPr>
        <p:spPr>
          <a:xfrm>
            <a:off x="757692" y="2895600"/>
            <a:ext cx="7319508" cy="1938992"/>
          </a:xfrm>
          <a:prstGeom prst="rect">
            <a:avLst/>
          </a:prstGeom>
        </p:spPr>
        <p:txBody>
          <a:bodyPr wrap="square">
            <a:spAutoFit/>
          </a:bodyPr>
          <a:lstStyle/>
          <a:p>
            <a:r>
              <a:rPr lang="en-CA" sz="2000" dirty="0"/>
              <a:t>A retrospective study reported the rate of uterine rupture during a trial of labor after a single previous </a:t>
            </a:r>
            <a:r>
              <a:rPr lang="en-CA" sz="2000" dirty="0" err="1"/>
              <a:t>cesarean</a:t>
            </a:r>
            <a:r>
              <a:rPr lang="en-CA" sz="2000" dirty="0"/>
              <a:t> was no higher than the background risk associated with </a:t>
            </a:r>
            <a:r>
              <a:rPr lang="en-CA" sz="2000" dirty="0" smtClean="0"/>
              <a:t>TOLAC. </a:t>
            </a:r>
          </a:p>
          <a:p>
            <a:endParaRPr lang="en-CA" sz="2000" dirty="0" smtClean="0"/>
          </a:p>
          <a:p>
            <a:r>
              <a:rPr lang="en-CA" sz="2000" dirty="0" smtClean="0"/>
              <a:t>6 </a:t>
            </a:r>
            <a:r>
              <a:rPr lang="en-CA" sz="2000" dirty="0"/>
              <a:t>uterine ruptures among </a:t>
            </a:r>
            <a:r>
              <a:rPr lang="en-CA" sz="2000" dirty="0">
                <a:solidFill>
                  <a:srgbClr val="FF0000"/>
                </a:solidFill>
              </a:rPr>
              <a:t>1922 TOLACs</a:t>
            </a:r>
            <a:r>
              <a:rPr lang="en-CA" sz="2000" dirty="0"/>
              <a:t> </a:t>
            </a:r>
            <a:r>
              <a:rPr lang="en-CA" sz="2000" dirty="0">
                <a:solidFill>
                  <a:srgbClr val="FF0000"/>
                </a:solidFill>
              </a:rPr>
              <a:t>(0.3 percent) in women with ≥6 births and 1 previous </a:t>
            </a:r>
            <a:r>
              <a:rPr lang="en-CA" sz="2000" dirty="0" err="1">
                <a:solidFill>
                  <a:srgbClr val="FF0000"/>
                </a:solidFill>
              </a:rPr>
              <a:t>cesarean</a:t>
            </a:r>
            <a:r>
              <a:rPr lang="en-CA" sz="2000" dirty="0"/>
              <a:t>. </a:t>
            </a:r>
          </a:p>
        </p:txBody>
      </p:sp>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5679" y="6019800"/>
            <a:ext cx="50855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9909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dirty="0"/>
              <a:t>Other smaller series have reported mixed </a:t>
            </a:r>
            <a:r>
              <a:rPr lang="en-CA" dirty="0" smtClean="0"/>
              <a:t>results. </a:t>
            </a:r>
          </a:p>
          <a:p>
            <a:r>
              <a:rPr lang="en-CA" dirty="0" smtClean="0"/>
              <a:t>It </a:t>
            </a:r>
            <a:r>
              <a:rPr lang="en-CA" dirty="0"/>
              <a:t>is difficult to determine the true risk of uterine rupture in these studies because of the low rate of this complication and differences in study methods and terminology.</a:t>
            </a: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9011" y="6239311"/>
            <a:ext cx="600317" cy="435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9011" y="5434600"/>
            <a:ext cx="609600" cy="41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9011" y="5849217"/>
            <a:ext cx="606155" cy="41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429787" y="5589044"/>
            <a:ext cx="4572000" cy="923330"/>
          </a:xfrm>
          <a:prstGeom prst="rect">
            <a:avLst/>
          </a:prstGeom>
        </p:spPr>
        <p:txBody>
          <a:bodyPr>
            <a:spAutoFit/>
          </a:bodyPr>
          <a:lstStyle/>
          <a:p>
            <a:pPr>
              <a:defRPr/>
            </a:pPr>
            <a:r>
              <a:rPr lang="en-CA" dirty="0"/>
              <a:t>Ali AM et al, J </a:t>
            </a:r>
            <a:r>
              <a:rPr lang="en-CA" dirty="0" err="1"/>
              <a:t>Obstet</a:t>
            </a:r>
            <a:r>
              <a:rPr lang="en-CA" dirty="0"/>
              <a:t> </a:t>
            </a:r>
            <a:r>
              <a:rPr lang="en-CA" dirty="0" err="1"/>
              <a:t>Gynaecol</a:t>
            </a:r>
            <a:r>
              <a:rPr lang="en-CA" dirty="0"/>
              <a:t> Res 2002</a:t>
            </a:r>
            <a:br>
              <a:rPr lang="en-CA" dirty="0"/>
            </a:br>
            <a:r>
              <a:rPr lang="en-CA" dirty="0" err="1"/>
              <a:t>Dyack</a:t>
            </a:r>
            <a:r>
              <a:rPr lang="en-CA" dirty="0"/>
              <a:t> C et al, J </a:t>
            </a:r>
            <a:r>
              <a:rPr lang="en-CA" dirty="0" err="1"/>
              <a:t>Obstet</a:t>
            </a:r>
            <a:r>
              <a:rPr lang="en-CA" dirty="0"/>
              <a:t> </a:t>
            </a:r>
            <a:r>
              <a:rPr lang="en-CA" dirty="0" err="1"/>
              <a:t>Gynaecol</a:t>
            </a:r>
            <a:r>
              <a:rPr lang="en-CA" dirty="0"/>
              <a:t> Res. 1997 </a:t>
            </a:r>
          </a:p>
          <a:p>
            <a:r>
              <a:rPr lang="en-CA" dirty="0" err="1"/>
              <a:t>Kugler</a:t>
            </a:r>
            <a:r>
              <a:rPr lang="en-CA" dirty="0"/>
              <a:t> E et al, Arch </a:t>
            </a:r>
            <a:r>
              <a:rPr lang="en-CA" dirty="0" err="1"/>
              <a:t>Gynecol</a:t>
            </a:r>
            <a:r>
              <a:rPr lang="en-CA" dirty="0"/>
              <a:t> </a:t>
            </a:r>
            <a:r>
              <a:rPr lang="en-CA" dirty="0" err="1"/>
              <a:t>Obstet</a:t>
            </a:r>
            <a:r>
              <a:rPr lang="en-CA" dirty="0"/>
              <a:t> 2008 </a:t>
            </a:r>
          </a:p>
        </p:txBody>
      </p:sp>
    </p:spTree>
    <p:extLst>
      <p:ext uri="{BB962C8B-B14F-4D97-AF65-F5344CB8AC3E}">
        <p14:creationId xmlns:p14="http://schemas.microsoft.com/office/powerpoint/2010/main" val="631546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800" b="1" dirty="0" smtClean="0">
                <a:solidFill>
                  <a:srgbClr val="002060"/>
                </a:solidFill>
              </a:rPr>
              <a:t>Long-term Risks</a:t>
            </a:r>
            <a:endParaRPr lang="en-CA" sz="4800" dirty="0">
              <a:solidFill>
                <a:srgbClr val="002060"/>
              </a:solidFill>
            </a:endParaRPr>
          </a:p>
        </p:txBody>
      </p:sp>
      <p:sp>
        <p:nvSpPr>
          <p:cNvPr id="3" name="Content Placeholder 2"/>
          <p:cNvSpPr>
            <a:spLocks noGrp="1"/>
          </p:cNvSpPr>
          <p:nvPr>
            <p:ph idx="1"/>
          </p:nvPr>
        </p:nvSpPr>
        <p:spPr/>
        <p:txBody>
          <a:bodyPr>
            <a:normAutofit/>
          </a:bodyPr>
          <a:lstStyle/>
          <a:p>
            <a:r>
              <a:rPr lang="en-CA" dirty="0" smtClean="0"/>
              <a:t>The </a:t>
            </a:r>
            <a:r>
              <a:rPr lang="en-CA" dirty="0"/>
              <a:t>long-term maternal effects of grand </a:t>
            </a:r>
            <a:r>
              <a:rPr lang="en-CA" dirty="0" err="1"/>
              <a:t>multiparity</a:t>
            </a:r>
            <a:r>
              <a:rPr lang="en-CA" dirty="0"/>
              <a:t> are not well established. </a:t>
            </a:r>
            <a:endParaRPr lang="en-CA" dirty="0" smtClean="0"/>
          </a:p>
          <a:p>
            <a:r>
              <a:rPr lang="en-CA" dirty="0" smtClean="0"/>
              <a:t>There </a:t>
            </a:r>
            <a:r>
              <a:rPr lang="en-CA" dirty="0"/>
              <a:t>is convincing evidence that the risk of </a:t>
            </a:r>
            <a:r>
              <a:rPr lang="en-CA" dirty="0">
                <a:solidFill>
                  <a:srgbClr val="FF0000"/>
                </a:solidFill>
              </a:rPr>
              <a:t>pelvic organ prolapse </a:t>
            </a:r>
            <a:r>
              <a:rPr lang="en-CA" dirty="0"/>
              <a:t>increases with increasing </a:t>
            </a:r>
            <a:r>
              <a:rPr lang="en-CA" dirty="0" smtClean="0"/>
              <a:t>parity. </a:t>
            </a:r>
          </a:p>
          <a:p>
            <a:r>
              <a:rPr lang="en-CA" dirty="0" smtClean="0"/>
              <a:t>Specific </a:t>
            </a:r>
            <a:r>
              <a:rPr lang="en-CA" dirty="0"/>
              <a:t>factors, such as </a:t>
            </a:r>
            <a:r>
              <a:rPr lang="en-CA" dirty="0">
                <a:solidFill>
                  <a:srgbClr val="FF0000"/>
                </a:solidFill>
              </a:rPr>
              <a:t>forceps delivery</a:t>
            </a:r>
            <a:r>
              <a:rPr lang="en-CA" dirty="0"/>
              <a:t>, may be particularly </a:t>
            </a:r>
            <a:r>
              <a:rPr lang="en-CA" dirty="0" smtClean="0"/>
              <a:t>important.</a:t>
            </a:r>
            <a:endParaRPr lang="en-CA" dirty="0"/>
          </a:p>
        </p:txBody>
      </p:sp>
      <p:sp>
        <p:nvSpPr>
          <p:cNvPr id="6" name="Rectangle 5"/>
          <p:cNvSpPr/>
          <p:nvPr/>
        </p:nvSpPr>
        <p:spPr>
          <a:xfrm>
            <a:off x="4419600" y="6096000"/>
            <a:ext cx="4572000" cy="646331"/>
          </a:xfrm>
          <a:prstGeom prst="rect">
            <a:avLst/>
          </a:prstGeom>
        </p:spPr>
        <p:txBody>
          <a:bodyPr>
            <a:spAutoFit/>
          </a:bodyPr>
          <a:lstStyle/>
          <a:p>
            <a:pPr>
              <a:defRPr/>
            </a:pPr>
            <a:r>
              <a:rPr lang="en-CA" dirty="0" err="1"/>
              <a:t>Mant</a:t>
            </a:r>
            <a:r>
              <a:rPr lang="en-CA" dirty="0"/>
              <a:t> J et </a:t>
            </a:r>
            <a:r>
              <a:rPr lang="en-CA" dirty="0" smtClean="0"/>
              <a:t>al, </a:t>
            </a:r>
            <a:r>
              <a:rPr lang="en-CA" dirty="0"/>
              <a:t>Br J </a:t>
            </a:r>
            <a:r>
              <a:rPr lang="en-CA" dirty="0" err="1"/>
              <a:t>Obstet</a:t>
            </a:r>
            <a:r>
              <a:rPr lang="en-CA" dirty="0"/>
              <a:t> </a:t>
            </a:r>
            <a:r>
              <a:rPr lang="en-CA" dirty="0" err="1"/>
              <a:t>Gynaecol</a:t>
            </a:r>
            <a:r>
              <a:rPr lang="en-CA" dirty="0"/>
              <a:t> 1997</a:t>
            </a:r>
          </a:p>
          <a:p>
            <a:r>
              <a:rPr lang="en-CA" dirty="0" err="1"/>
              <a:t>Moalli</a:t>
            </a:r>
            <a:r>
              <a:rPr lang="en-CA" dirty="0"/>
              <a:t> PA et al, </a:t>
            </a:r>
            <a:r>
              <a:rPr lang="en-CA" dirty="0" err="1"/>
              <a:t>Obstet</a:t>
            </a:r>
            <a:r>
              <a:rPr lang="en-CA" dirty="0"/>
              <a:t> </a:t>
            </a:r>
            <a:r>
              <a:rPr lang="en-CA" dirty="0" err="1"/>
              <a:t>Gynecol</a:t>
            </a:r>
            <a:r>
              <a:rPr lang="en-CA" dirty="0"/>
              <a:t> 2003</a:t>
            </a: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4048" y="6526184"/>
            <a:ext cx="615552" cy="32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4048" y="6031076"/>
            <a:ext cx="615552" cy="40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31348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157833" cy="2111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47661" y="6466897"/>
            <a:ext cx="3893951" cy="369332"/>
          </a:xfrm>
          <a:prstGeom prst="rect">
            <a:avLst/>
          </a:prstGeom>
        </p:spPr>
        <p:txBody>
          <a:bodyPr wrap="none">
            <a:spAutoFit/>
          </a:bodyPr>
          <a:lstStyle/>
          <a:p>
            <a:r>
              <a:rPr lang="en-CA" dirty="0" err="1" smtClean="0"/>
              <a:t>Mant</a:t>
            </a:r>
            <a:r>
              <a:rPr lang="en-CA" dirty="0" smtClean="0"/>
              <a:t> J et al</a:t>
            </a:r>
            <a:r>
              <a:rPr lang="en-CA" dirty="0"/>
              <a:t>,</a:t>
            </a:r>
            <a:r>
              <a:rPr lang="en-CA" dirty="0" smtClean="0"/>
              <a:t> Br </a:t>
            </a:r>
            <a:r>
              <a:rPr lang="en-CA" dirty="0"/>
              <a:t>J </a:t>
            </a:r>
            <a:r>
              <a:rPr lang="en-CA" dirty="0" err="1"/>
              <a:t>Obstet</a:t>
            </a:r>
            <a:r>
              <a:rPr lang="en-CA" dirty="0"/>
              <a:t> </a:t>
            </a:r>
            <a:r>
              <a:rPr lang="en-CA" dirty="0" err="1" smtClean="0"/>
              <a:t>Gynaecol</a:t>
            </a:r>
            <a:r>
              <a:rPr lang="en-CA" dirty="0" smtClean="0"/>
              <a:t> 1997</a:t>
            </a:r>
            <a:endParaRPr lang="en-CA"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853" y="2137229"/>
            <a:ext cx="5572125"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33400" y="4532370"/>
            <a:ext cx="8381999" cy="1754326"/>
          </a:xfrm>
          <a:prstGeom prst="rect">
            <a:avLst/>
          </a:prstGeom>
        </p:spPr>
        <p:txBody>
          <a:bodyPr wrap="square">
            <a:spAutoFit/>
          </a:bodyPr>
          <a:lstStyle/>
          <a:p>
            <a:r>
              <a:rPr lang="en-CA" dirty="0"/>
              <a:t>As an example, in the Oxford Family Planning study, a prospective cohort study of more than 17,000 women followed for 17 years, the risk of hospital admission for pelvic organ prolapse increased markedly after the first and second births compared with </a:t>
            </a:r>
            <a:r>
              <a:rPr lang="en-CA" dirty="0" err="1"/>
              <a:t>nulliparity</a:t>
            </a:r>
            <a:r>
              <a:rPr lang="en-CA" dirty="0"/>
              <a:t> (four-fold and eight-fold increase, respectively), but increased less rapidly for subsequent births (nine-fold increase after the third birth; 10-fold increase after the fourth birth</a:t>
            </a:r>
            <a:r>
              <a:rPr lang="en-CA" dirty="0" smtClean="0"/>
              <a:t>). </a:t>
            </a:r>
            <a:endParaRPr lang="en-CA" dirty="0"/>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5545" y="6454189"/>
            <a:ext cx="562116"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099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fontScale="85000" lnSpcReduction="10000"/>
          </a:bodyPr>
          <a:lstStyle/>
          <a:p>
            <a:r>
              <a:rPr lang="en-CA" dirty="0"/>
              <a:t>The prevalence of </a:t>
            </a:r>
            <a:r>
              <a:rPr lang="en-CA" dirty="0">
                <a:solidFill>
                  <a:srgbClr val="FF0000"/>
                </a:solidFill>
              </a:rPr>
              <a:t>diastasis recti increases </a:t>
            </a:r>
            <a:r>
              <a:rPr lang="en-CA" dirty="0"/>
              <a:t>with increasing </a:t>
            </a:r>
            <a:r>
              <a:rPr lang="en-CA" dirty="0" smtClean="0"/>
              <a:t>parity.</a:t>
            </a:r>
          </a:p>
          <a:p>
            <a:r>
              <a:rPr lang="en-CA" dirty="0" smtClean="0"/>
              <a:t>Grand </a:t>
            </a:r>
            <a:r>
              <a:rPr lang="en-CA" dirty="0" err="1" smtClean="0"/>
              <a:t>multiparity</a:t>
            </a:r>
            <a:r>
              <a:rPr lang="en-CA" dirty="0" smtClean="0"/>
              <a:t> has been consistently associated with a decreased risk of breast cancer, and a decreased risk for some cancers of the reproductive tract (</a:t>
            </a:r>
            <a:r>
              <a:rPr lang="en-CA" dirty="0" err="1" smtClean="0"/>
              <a:t>eg</a:t>
            </a:r>
            <a:r>
              <a:rPr lang="en-CA" dirty="0" smtClean="0"/>
              <a:t>, </a:t>
            </a:r>
            <a:r>
              <a:rPr lang="en-CA" dirty="0" err="1" smtClean="0"/>
              <a:t>endometrialand</a:t>
            </a:r>
            <a:r>
              <a:rPr lang="en-CA" dirty="0" smtClean="0"/>
              <a:t> ovarian but not cervical.</a:t>
            </a:r>
          </a:p>
          <a:p>
            <a:r>
              <a:rPr lang="en-CA" dirty="0" smtClean="0"/>
              <a:t> Other </a:t>
            </a:r>
            <a:r>
              <a:rPr lang="en-CA" dirty="0"/>
              <a:t>outcomes have not been evaluated extensively in grand multiparous versus multiparous women. It has been associated with </a:t>
            </a:r>
            <a:r>
              <a:rPr lang="en-CA" dirty="0">
                <a:solidFill>
                  <a:srgbClr val="FF0000"/>
                </a:solidFill>
              </a:rPr>
              <a:t>permanent weight gain</a:t>
            </a:r>
            <a:r>
              <a:rPr lang="en-CA" dirty="0"/>
              <a:t> in some subgroups of </a:t>
            </a:r>
            <a:r>
              <a:rPr lang="en-CA" dirty="0" smtClean="0"/>
              <a:t>women </a:t>
            </a:r>
            <a:r>
              <a:rPr lang="en-CA" dirty="0"/>
              <a:t>and an </a:t>
            </a:r>
            <a:r>
              <a:rPr lang="en-CA" dirty="0">
                <a:solidFill>
                  <a:srgbClr val="FF0000"/>
                </a:solidFill>
              </a:rPr>
              <a:t>increased risk of </a:t>
            </a:r>
            <a:r>
              <a:rPr lang="en-CA" dirty="0" smtClean="0">
                <a:solidFill>
                  <a:srgbClr val="FF0000"/>
                </a:solidFill>
              </a:rPr>
              <a:t>diabetes</a:t>
            </a:r>
            <a:r>
              <a:rPr lang="en-CA" dirty="0" smtClean="0"/>
              <a:t>.</a:t>
            </a:r>
            <a:endParaRPr lang="en-CA" dirty="0"/>
          </a:p>
          <a:p>
            <a:endParaRPr lang="en-CA" dirty="0"/>
          </a:p>
        </p:txBody>
      </p:sp>
      <p:sp>
        <p:nvSpPr>
          <p:cNvPr id="4" name="Rectangle 3"/>
          <p:cNvSpPr/>
          <p:nvPr/>
        </p:nvSpPr>
        <p:spPr>
          <a:xfrm>
            <a:off x="5123950" y="5812683"/>
            <a:ext cx="4572000" cy="923330"/>
          </a:xfrm>
          <a:prstGeom prst="rect">
            <a:avLst/>
          </a:prstGeom>
        </p:spPr>
        <p:txBody>
          <a:bodyPr>
            <a:spAutoFit/>
          </a:bodyPr>
          <a:lstStyle/>
          <a:p>
            <a:r>
              <a:rPr lang="fi-FI" dirty="0"/>
              <a:t>Högnäs E et al, Obstet Gynecol 2014</a:t>
            </a:r>
          </a:p>
          <a:p>
            <a:r>
              <a:rPr lang="en-CA" dirty="0"/>
              <a:t>Abrams B et al, Obesity 2013 </a:t>
            </a:r>
          </a:p>
          <a:p>
            <a:r>
              <a:rPr lang="en-CA" dirty="0" err="1"/>
              <a:t>Araneta</a:t>
            </a:r>
            <a:r>
              <a:rPr lang="en-CA" dirty="0"/>
              <a:t> MR et </a:t>
            </a:r>
            <a:r>
              <a:rPr lang="en-CA" dirty="0" smtClean="0"/>
              <a:t>al, </a:t>
            </a:r>
            <a:r>
              <a:rPr lang="en-CA" dirty="0"/>
              <a:t>Diabetes Care 2010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77585" y="5884362"/>
            <a:ext cx="356696" cy="24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1775" y="6172156"/>
            <a:ext cx="366793" cy="19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1775" y="6394383"/>
            <a:ext cx="366793" cy="192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0659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a:bodyPr>
          <a:lstStyle/>
          <a:p>
            <a:r>
              <a:rPr lang="en-CA" sz="5400" b="1" dirty="0" smtClean="0">
                <a:solidFill>
                  <a:srgbClr val="002060"/>
                </a:solidFill>
                <a:effectLst>
                  <a:outerShdw blurRad="38100" dist="38100" dir="2700000" algn="tl">
                    <a:srgbClr val="000000">
                      <a:alpha val="43137"/>
                    </a:srgbClr>
                  </a:outerShdw>
                </a:effectLst>
              </a:rPr>
              <a:t>SUMMARY</a:t>
            </a:r>
            <a:endParaRPr lang="en-CA" sz="5400"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CA" dirty="0" smtClean="0"/>
              <a:t>Although </a:t>
            </a:r>
            <a:r>
              <a:rPr lang="en-CA" dirty="0"/>
              <a:t>grand </a:t>
            </a:r>
            <a:r>
              <a:rPr lang="en-CA" dirty="0" err="1"/>
              <a:t>multiparity</a:t>
            </a:r>
            <a:r>
              <a:rPr lang="en-CA" dirty="0"/>
              <a:t> has been associated with a number of obstetric complications, most grand multiparas have </a:t>
            </a:r>
            <a:r>
              <a:rPr lang="en-CA" dirty="0">
                <a:solidFill>
                  <a:srgbClr val="FF0000"/>
                </a:solidFill>
              </a:rPr>
              <a:t>similar birth outcomes</a:t>
            </a:r>
            <a:r>
              <a:rPr lang="en-CA" dirty="0"/>
              <a:t> when compared with women of lower parity, especially in settings where </a:t>
            </a:r>
            <a:r>
              <a:rPr lang="en-CA" dirty="0">
                <a:solidFill>
                  <a:srgbClr val="FF0000"/>
                </a:solidFill>
              </a:rPr>
              <a:t>modern obstetrical care</a:t>
            </a:r>
            <a:r>
              <a:rPr lang="en-CA" dirty="0"/>
              <a:t> is readily available. </a:t>
            </a:r>
          </a:p>
          <a:p>
            <a:r>
              <a:rPr lang="en-CA" dirty="0" smtClean="0"/>
              <a:t>The </a:t>
            </a:r>
            <a:r>
              <a:rPr lang="en-CA" dirty="0">
                <a:solidFill>
                  <a:srgbClr val="FF0000"/>
                </a:solidFill>
              </a:rPr>
              <a:t>maximum number </a:t>
            </a:r>
            <a:r>
              <a:rPr lang="en-CA" dirty="0"/>
              <a:t>of pregnancies that is safe for mother and baby is </a:t>
            </a:r>
            <a:r>
              <a:rPr lang="en-CA" dirty="0">
                <a:solidFill>
                  <a:srgbClr val="FF0000"/>
                </a:solidFill>
              </a:rPr>
              <a:t>unclear</a:t>
            </a:r>
            <a:r>
              <a:rPr lang="en-CA" dirty="0"/>
              <a:t>, and factors other than obstetrical issues need to be considered. </a:t>
            </a:r>
            <a:endParaRPr lang="en-CA" dirty="0" smtClean="0"/>
          </a:p>
          <a:p>
            <a:r>
              <a:rPr lang="en-CA" dirty="0" smtClean="0">
                <a:solidFill>
                  <a:srgbClr val="FF0000"/>
                </a:solidFill>
              </a:rPr>
              <a:t>Most </a:t>
            </a:r>
            <a:r>
              <a:rPr lang="en-CA" dirty="0">
                <a:solidFill>
                  <a:srgbClr val="FF0000"/>
                </a:solidFill>
              </a:rPr>
              <a:t>of the complications </a:t>
            </a:r>
            <a:r>
              <a:rPr lang="en-CA" dirty="0"/>
              <a:t>that have been associated with grand </a:t>
            </a:r>
            <a:r>
              <a:rPr lang="en-CA" dirty="0" err="1"/>
              <a:t>multiparity</a:t>
            </a:r>
            <a:r>
              <a:rPr lang="en-CA" dirty="0"/>
              <a:t> may actually be </a:t>
            </a:r>
            <a:r>
              <a:rPr lang="en-CA" dirty="0">
                <a:solidFill>
                  <a:srgbClr val="FF0000"/>
                </a:solidFill>
              </a:rPr>
              <a:t>confounded</a:t>
            </a:r>
            <a:r>
              <a:rPr lang="en-CA" dirty="0"/>
              <a:t> </a:t>
            </a:r>
            <a:r>
              <a:rPr lang="en-CA" dirty="0">
                <a:solidFill>
                  <a:srgbClr val="FF0000"/>
                </a:solidFill>
              </a:rPr>
              <a:t>by advanced maternal age </a:t>
            </a:r>
            <a:r>
              <a:rPr lang="en-CA" dirty="0"/>
              <a:t>and its </a:t>
            </a:r>
            <a:r>
              <a:rPr lang="en-CA" dirty="0">
                <a:solidFill>
                  <a:srgbClr val="FF0000"/>
                </a:solidFill>
              </a:rPr>
              <a:t>associated comorbidities</a:t>
            </a:r>
            <a:r>
              <a:rPr lang="en-CA" dirty="0"/>
              <a:t>. </a:t>
            </a:r>
            <a:endParaRPr lang="en-CA" dirty="0" smtClean="0"/>
          </a:p>
          <a:p>
            <a:r>
              <a:rPr lang="en-CA" dirty="0" smtClean="0"/>
              <a:t>Thus</a:t>
            </a:r>
            <a:r>
              <a:rPr lang="en-CA" dirty="0"/>
              <a:t>, in </a:t>
            </a:r>
            <a:r>
              <a:rPr lang="en-CA" dirty="0">
                <a:solidFill>
                  <a:srgbClr val="FF0000"/>
                </a:solidFill>
              </a:rPr>
              <a:t>patients without underlying comorbidity, grand </a:t>
            </a:r>
            <a:r>
              <a:rPr lang="en-CA" dirty="0" err="1">
                <a:solidFill>
                  <a:srgbClr val="FF0000"/>
                </a:solidFill>
              </a:rPr>
              <a:t>multiparity</a:t>
            </a:r>
            <a:r>
              <a:rPr lang="en-CA" dirty="0">
                <a:solidFill>
                  <a:srgbClr val="FF0000"/>
                </a:solidFill>
              </a:rPr>
              <a:t> does not appear to be an independent risk factor for severe obstetric complications, except for placenta </a:t>
            </a:r>
            <a:r>
              <a:rPr lang="en-CA" dirty="0" err="1">
                <a:solidFill>
                  <a:srgbClr val="FF0000"/>
                </a:solidFill>
              </a:rPr>
              <a:t>previa</a:t>
            </a:r>
            <a:r>
              <a:rPr lang="en-CA" dirty="0">
                <a:solidFill>
                  <a:srgbClr val="FF0000"/>
                </a:solidFill>
              </a:rPr>
              <a:t> and abruption. </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1904" y="5334000"/>
            <a:ext cx="145209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0310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CA" dirty="0"/>
              <a:t>Women who undergo </a:t>
            </a:r>
            <a:r>
              <a:rPr lang="en-CA" dirty="0">
                <a:solidFill>
                  <a:srgbClr val="FF0000"/>
                </a:solidFill>
              </a:rPr>
              <a:t>multiple repeat </a:t>
            </a:r>
            <a:r>
              <a:rPr lang="en-CA" dirty="0" err="1">
                <a:solidFill>
                  <a:srgbClr val="FF0000"/>
                </a:solidFill>
              </a:rPr>
              <a:t>cesarean</a:t>
            </a:r>
            <a:r>
              <a:rPr lang="en-CA" dirty="0">
                <a:solidFill>
                  <a:srgbClr val="FF0000"/>
                </a:solidFill>
              </a:rPr>
              <a:t> deliveries are at increased risk of maternal morbidity, particularly placenta </a:t>
            </a:r>
            <a:r>
              <a:rPr lang="en-CA" dirty="0" err="1">
                <a:solidFill>
                  <a:srgbClr val="FF0000"/>
                </a:solidFill>
              </a:rPr>
              <a:t>previa</a:t>
            </a:r>
            <a:r>
              <a:rPr lang="en-CA" dirty="0">
                <a:solidFill>
                  <a:srgbClr val="FF0000"/>
                </a:solidFill>
              </a:rPr>
              <a:t> and </a:t>
            </a:r>
            <a:r>
              <a:rPr lang="en-CA" dirty="0" err="1">
                <a:solidFill>
                  <a:srgbClr val="FF0000"/>
                </a:solidFill>
              </a:rPr>
              <a:t>accreta</a:t>
            </a:r>
            <a:r>
              <a:rPr lang="en-CA" dirty="0">
                <a:solidFill>
                  <a:srgbClr val="FF0000"/>
                </a:solidFill>
              </a:rPr>
              <a:t>. </a:t>
            </a:r>
            <a:r>
              <a:rPr lang="en-CA" dirty="0"/>
              <a:t>The risk increases with the number of </a:t>
            </a:r>
            <a:r>
              <a:rPr lang="en-CA" dirty="0" err="1"/>
              <a:t>cesarean</a:t>
            </a:r>
            <a:r>
              <a:rPr lang="en-CA" dirty="0"/>
              <a:t> deliveries. </a:t>
            </a:r>
            <a:endParaRPr lang="en-CA" dirty="0" smtClean="0"/>
          </a:p>
          <a:p>
            <a:r>
              <a:rPr lang="en-CA" dirty="0" smtClean="0"/>
              <a:t>Antepartum </a:t>
            </a:r>
            <a:r>
              <a:rPr lang="en-CA" dirty="0"/>
              <a:t>clinical care is similar for all multiparous women, regardless of the number of previous deliveries</a:t>
            </a:r>
            <a:r>
              <a:rPr lang="en-CA" dirty="0" smtClean="0"/>
              <a:t>.</a:t>
            </a:r>
          </a:p>
          <a:p>
            <a:r>
              <a:rPr lang="en-CA" dirty="0" smtClean="0"/>
              <a:t>Grand </a:t>
            </a:r>
            <a:r>
              <a:rPr lang="en-CA" dirty="0" err="1" smtClean="0"/>
              <a:t>multiparity</a:t>
            </a:r>
            <a:r>
              <a:rPr lang="en-CA" dirty="0" smtClean="0"/>
              <a:t> per se is </a:t>
            </a:r>
            <a:r>
              <a:rPr lang="en-CA" dirty="0" smtClean="0">
                <a:solidFill>
                  <a:srgbClr val="FF0000"/>
                </a:solidFill>
              </a:rPr>
              <a:t>not a contraindication for TOLAC</a:t>
            </a:r>
          </a:p>
          <a:p>
            <a:r>
              <a:rPr lang="en-CA" dirty="0" smtClean="0"/>
              <a:t>During </a:t>
            </a:r>
            <a:r>
              <a:rPr lang="en-CA" dirty="0"/>
              <a:t>labor, providers caring for grand multiparas should </a:t>
            </a:r>
            <a:r>
              <a:rPr lang="en-CA" dirty="0">
                <a:solidFill>
                  <a:srgbClr val="FF0000"/>
                </a:solidFill>
              </a:rPr>
              <a:t>anticipate</a:t>
            </a:r>
            <a:r>
              <a:rPr lang="en-CA" dirty="0"/>
              <a:t> and be prepared to manage </a:t>
            </a:r>
            <a:r>
              <a:rPr lang="en-CA" dirty="0">
                <a:solidFill>
                  <a:srgbClr val="FF0000"/>
                </a:solidFill>
              </a:rPr>
              <a:t>macrosomia</a:t>
            </a:r>
            <a:r>
              <a:rPr lang="en-CA" dirty="0"/>
              <a:t> (and shoulder dystocia), </a:t>
            </a:r>
            <a:r>
              <a:rPr lang="en-CA" dirty="0">
                <a:solidFill>
                  <a:srgbClr val="FF0000"/>
                </a:solidFill>
              </a:rPr>
              <a:t>labor abnormalities </a:t>
            </a:r>
            <a:r>
              <a:rPr lang="en-CA" dirty="0"/>
              <a:t>(including dystocia related to macrosomia or malposition), and </a:t>
            </a:r>
            <a:r>
              <a:rPr lang="en-CA" dirty="0">
                <a:solidFill>
                  <a:srgbClr val="FF0000"/>
                </a:solidFill>
              </a:rPr>
              <a:t>postpartum hemorrhage</a:t>
            </a:r>
            <a:r>
              <a:rPr lang="en-CA" dirty="0"/>
              <a:t>. </a:t>
            </a:r>
          </a:p>
          <a:p>
            <a:r>
              <a:rPr lang="en-CA" dirty="0" smtClean="0"/>
              <a:t>The </a:t>
            </a:r>
            <a:r>
              <a:rPr lang="en-CA" dirty="0"/>
              <a:t>long-term maternal effects of grand </a:t>
            </a:r>
            <a:r>
              <a:rPr lang="en-CA" dirty="0" err="1"/>
              <a:t>multiparity</a:t>
            </a:r>
            <a:r>
              <a:rPr lang="en-CA" dirty="0"/>
              <a:t> are not well established. The best evidence is for </a:t>
            </a:r>
            <a:r>
              <a:rPr lang="en-CA" dirty="0">
                <a:solidFill>
                  <a:srgbClr val="FF0000"/>
                </a:solidFill>
              </a:rPr>
              <a:t>an increased risk of pelvic organ prolapse. </a:t>
            </a:r>
          </a:p>
        </p:txBody>
      </p:sp>
      <p:sp>
        <p:nvSpPr>
          <p:cNvPr id="7" name="Title 1"/>
          <p:cNvSpPr>
            <a:spLocks noGrp="1"/>
          </p:cNvSpPr>
          <p:nvPr>
            <p:ph type="title"/>
          </p:nvPr>
        </p:nvSpPr>
        <p:spPr>
          <a:xfrm>
            <a:off x="457200" y="274638"/>
            <a:ext cx="8229600" cy="1143000"/>
          </a:xfrm>
          <a:solidFill>
            <a:srgbClr val="FFFF00"/>
          </a:solidFill>
        </p:spPr>
        <p:txBody>
          <a:bodyPr>
            <a:normAutofit/>
          </a:bodyPr>
          <a:lstStyle/>
          <a:p>
            <a:r>
              <a:rPr lang="en-CA" sz="5400" b="1" dirty="0" smtClean="0">
                <a:solidFill>
                  <a:srgbClr val="002060"/>
                </a:solidFill>
                <a:effectLst>
                  <a:outerShdw blurRad="38100" dist="38100" dir="2700000" algn="tl">
                    <a:srgbClr val="000000">
                      <a:alpha val="43137"/>
                    </a:srgbClr>
                  </a:outerShdw>
                </a:effectLst>
              </a:rPr>
              <a:t>SUMMARY</a:t>
            </a:r>
            <a:endParaRPr lang="en-CA" sz="5400" dirty="0">
              <a:solidFill>
                <a:srgbClr val="002060"/>
              </a:solidFill>
              <a:effectLst>
                <a:outerShdw blurRad="38100" dist="38100" dir="2700000" algn="tl">
                  <a:srgbClr val="000000">
                    <a:alpha val="43137"/>
                  </a:srgbClr>
                </a:outerShdw>
              </a:effectLs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024" y="5407025"/>
            <a:ext cx="14509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48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0969" y="3505200"/>
            <a:ext cx="6553200" cy="830997"/>
          </a:xfrm>
          <a:prstGeom prst="rect">
            <a:avLst/>
          </a:prstGeom>
        </p:spPr>
        <p:txBody>
          <a:bodyPr wrap="square">
            <a:spAutoFit/>
          </a:bodyPr>
          <a:lstStyle/>
          <a:p>
            <a:pPr algn="r"/>
            <a:r>
              <a:rPr lang="ar-QA" sz="2400" b="1" dirty="0"/>
              <a:t>جاء في الحديث الشريف عن النبي - صلَّى الله عليه وسلَّم -: ((تزوَّجوا الودودَ الولود؛ فإني مكاثِر بكم الأممَ يومَ القيامة</a:t>
            </a:r>
            <a:r>
              <a:rPr lang="ar-QA" sz="2400" b="1" dirty="0" smtClean="0"/>
              <a:t>))</a:t>
            </a:r>
            <a:endParaRPr lang="en-CA" sz="2400" b="1" dirty="0"/>
          </a:p>
        </p:txBody>
      </p:sp>
      <p:sp>
        <p:nvSpPr>
          <p:cNvPr id="5"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solidFill>
                  <a:srgbClr val="002060"/>
                </a:solidFill>
              </a:rPr>
              <a:t>Abrahamic religions-</a:t>
            </a:r>
            <a:r>
              <a:rPr lang="en-CA" b="1" dirty="0" smtClean="0">
                <a:solidFill>
                  <a:srgbClr val="002060"/>
                </a:solidFill>
              </a:rPr>
              <a:t>Islam </a:t>
            </a:r>
            <a:endParaRPr lang="en-CA" b="1" dirty="0">
              <a:solidFill>
                <a:srgbClr val="002060"/>
              </a:solidFill>
            </a:endParaRPr>
          </a:p>
        </p:txBody>
      </p:sp>
      <p:sp>
        <p:nvSpPr>
          <p:cNvPr id="6" name="Rectangle 5"/>
          <p:cNvSpPr/>
          <p:nvPr/>
        </p:nvSpPr>
        <p:spPr>
          <a:xfrm>
            <a:off x="4181067" y="1461181"/>
            <a:ext cx="4868640" cy="461665"/>
          </a:xfrm>
          <a:prstGeom prst="rect">
            <a:avLst/>
          </a:prstGeom>
        </p:spPr>
        <p:txBody>
          <a:bodyPr wrap="none">
            <a:spAutoFit/>
          </a:bodyPr>
          <a:lstStyle/>
          <a:p>
            <a:r>
              <a:rPr lang="ar-QA" sz="2400" b="1" dirty="0"/>
              <a:t>قال الله تعالى: </a:t>
            </a:r>
            <a:r>
              <a:rPr lang="ar-QA" sz="2400" b="1" dirty="0" smtClean="0"/>
              <a:t>الْمَالُ </a:t>
            </a:r>
            <a:r>
              <a:rPr lang="ar-QA" sz="2400" b="1" dirty="0"/>
              <a:t>وَالْبَنُونَ زِينَةُ الْحَيَاةِ </a:t>
            </a:r>
            <a:r>
              <a:rPr lang="ar-QA" sz="2400" b="1" dirty="0" smtClean="0"/>
              <a:t>الدُّنْيَا</a:t>
            </a:r>
            <a:r>
              <a:rPr lang="en-CA" sz="2400" b="1" dirty="0" smtClean="0"/>
              <a:t> </a:t>
            </a:r>
            <a:endParaRPr lang="en-CA" sz="2400" b="1" dirty="0"/>
          </a:p>
        </p:txBody>
      </p:sp>
      <p:sp>
        <p:nvSpPr>
          <p:cNvPr id="7" name="Rectangle 6"/>
          <p:cNvSpPr/>
          <p:nvPr/>
        </p:nvSpPr>
        <p:spPr>
          <a:xfrm>
            <a:off x="3319590" y="1922846"/>
            <a:ext cx="1120820" cy="369332"/>
          </a:xfrm>
          <a:prstGeom prst="rect">
            <a:avLst/>
          </a:prstGeom>
        </p:spPr>
        <p:txBody>
          <a:bodyPr wrap="none">
            <a:spAutoFit/>
          </a:bodyPr>
          <a:lstStyle/>
          <a:p>
            <a:r>
              <a:rPr lang="ar-QA" dirty="0"/>
              <a:t>{الكهف:46}</a:t>
            </a:r>
            <a:endParaRPr lang="en-CA" dirty="0"/>
          </a:p>
        </p:txBody>
      </p:sp>
      <p:sp>
        <p:nvSpPr>
          <p:cNvPr id="2" name="Rectangle 1"/>
          <p:cNvSpPr/>
          <p:nvPr/>
        </p:nvSpPr>
        <p:spPr>
          <a:xfrm>
            <a:off x="152400" y="2338575"/>
            <a:ext cx="4572000" cy="646331"/>
          </a:xfrm>
          <a:prstGeom prst="rect">
            <a:avLst/>
          </a:prstGeom>
        </p:spPr>
        <p:txBody>
          <a:bodyPr>
            <a:spAutoFit/>
          </a:bodyPr>
          <a:lstStyle/>
          <a:p>
            <a:r>
              <a:rPr lang="en-CA" dirty="0"/>
              <a:t>Wealth and children are [but] adornment of the worldly life.</a:t>
            </a:r>
          </a:p>
        </p:txBody>
      </p:sp>
      <p:sp>
        <p:nvSpPr>
          <p:cNvPr id="4" name="Rectangle 3"/>
          <p:cNvSpPr/>
          <p:nvPr/>
        </p:nvSpPr>
        <p:spPr>
          <a:xfrm>
            <a:off x="3236490" y="2800240"/>
            <a:ext cx="1287019" cy="369332"/>
          </a:xfrm>
          <a:prstGeom prst="rect">
            <a:avLst/>
          </a:prstGeom>
        </p:spPr>
        <p:txBody>
          <a:bodyPr wrap="none">
            <a:spAutoFit/>
          </a:bodyPr>
          <a:lstStyle/>
          <a:p>
            <a:r>
              <a:rPr lang="en-CA" dirty="0"/>
              <a:t>{</a:t>
            </a:r>
            <a:r>
              <a:rPr lang="en-CA" dirty="0" smtClean="0"/>
              <a:t>al </a:t>
            </a:r>
            <a:r>
              <a:rPr lang="en-CA" dirty="0" err="1"/>
              <a:t>kahf</a:t>
            </a:r>
            <a:r>
              <a:rPr lang="en-CA" dirty="0"/>
              <a:t> </a:t>
            </a:r>
            <a:r>
              <a:rPr lang="en-CA" dirty="0" smtClean="0"/>
              <a:t>46}</a:t>
            </a:r>
            <a:r>
              <a:rPr lang="en-CA" dirty="0"/>
              <a:t> </a:t>
            </a:r>
          </a:p>
        </p:txBody>
      </p:sp>
      <p:sp>
        <p:nvSpPr>
          <p:cNvPr id="8" name="Rectangle 7"/>
          <p:cNvSpPr/>
          <p:nvPr/>
        </p:nvSpPr>
        <p:spPr>
          <a:xfrm>
            <a:off x="148219" y="4571999"/>
            <a:ext cx="4572000" cy="1200329"/>
          </a:xfrm>
          <a:prstGeom prst="rect">
            <a:avLst/>
          </a:prstGeom>
        </p:spPr>
        <p:txBody>
          <a:bodyPr>
            <a:spAutoFit/>
          </a:bodyPr>
          <a:lstStyle/>
          <a:p>
            <a:r>
              <a:rPr lang="en-CA" dirty="0"/>
              <a:t>“Marry the one who is fertile and affectionate, for verily I will be proud of your great number before (other) nations on the Day of </a:t>
            </a:r>
            <a:r>
              <a:rPr lang="en-CA" dirty="0" smtClean="0"/>
              <a:t>Judgment. (Mohammed PBUH)</a:t>
            </a:r>
            <a:endParaRPr lang="en-C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455" y="4800600"/>
            <a:ext cx="3074869" cy="1732176"/>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55167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6492" y="762000"/>
            <a:ext cx="8077200" cy="1938992"/>
          </a:xfrm>
          <a:prstGeom prst="rect">
            <a:avLst/>
          </a:prstGeom>
        </p:spPr>
        <p:txBody>
          <a:bodyPr wrap="square">
            <a:spAutoFit/>
          </a:bodyPr>
          <a:lstStyle/>
          <a:p>
            <a:r>
              <a:rPr lang="en-CA" sz="4000" b="1" i="1" dirty="0" smtClean="0">
                <a:solidFill>
                  <a:srgbClr val="002060"/>
                </a:solidFill>
              </a:rPr>
              <a:t>“A </a:t>
            </a:r>
            <a:r>
              <a:rPr lang="en-CA" sz="4000" b="1" i="1" dirty="0">
                <a:solidFill>
                  <a:srgbClr val="002060"/>
                </a:solidFill>
              </a:rPr>
              <a:t>woman could, in theory, become the mother to more children than we ever thought </a:t>
            </a:r>
            <a:r>
              <a:rPr lang="en-CA" sz="4000" b="1" i="1" dirty="0" smtClean="0">
                <a:solidFill>
                  <a:srgbClr val="002060"/>
                </a:solidFill>
              </a:rPr>
              <a:t>possible”</a:t>
            </a:r>
            <a:endParaRPr lang="en-CA" sz="4000" b="1" dirty="0">
              <a:solidFill>
                <a:srgbClr val="002060"/>
              </a:solidFill>
            </a:endParaRPr>
          </a:p>
        </p:txBody>
      </p:sp>
      <p:sp>
        <p:nvSpPr>
          <p:cNvPr id="5" name="Rectangle 4"/>
          <p:cNvSpPr/>
          <p:nvPr/>
        </p:nvSpPr>
        <p:spPr>
          <a:xfrm>
            <a:off x="4724400" y="3146774"/>
            <a:ext cx="4572000" cy="1200329"/>
          </a:xfrm>
          <a:prstGeom prst="rect">
            <a:avLst/>
          </a:prstGeom>
        </p:spPr>
        <p:txBody>
          <a:bodyPr>
            <a:spAutoFit/>
          </a:bodyPr>
          <a:lstStyle/>
          <a:p>
            <a:r>
              <a:rPr lang="en-CA" dirty="0"/>
              <a:t>James </a:t>
            </a:r>
            <a:r>
              <a:rPr lang="en-CA" dirty="0" err="1"/>
              <a:t>Segars</a:t>
            </a:r>
            <a:r>
              <a:rPr lang="en-CA" dirty="0"/>
              <a:t>, director of the Division of Reproductive Science and Women’s Health Research at Johns Hopkins University</a:t>
            </a:r>
            <a:r>
              <a:rPr lang="en-CA" dirty="0" smtClean="0"/>
              <a:t>. </a:t>
            </a:r>
          </a:p>
          <a:p>
            <a:r>
              <a:rPr lang="en-CA" dirty="0" smtClean="0"/>
              <a:t>(BBC interview 2015)</a:t>
            </a: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492" y="3124200"/>
            <a:ext cx="3828308" cy="3147886"/>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294789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762000"/>
            <a:ext cx="7772400" cy="1470025"/>
          </a:xfrm>
        </p:spPr>
        <p:txBody>
          <a:bodyPr>
            <a:normAutofit/>
          </a:bodyPr>
          <a:lstStyle/>
          <a:p>
            <a:r>
              <a:rPr lang="en-CA" sz="8800" b="1" dirty="0" smtClean="0">
                <a:solidFill>
                  <a:srgbClr val="002060"/>
                </a:solidFill>
                <a:effectLst>
                  <a:outerShdw blurRad="38100" dist="38100" dir="2700000" algn="tl">
                    <a:srgbClr val="000000">
                      <a:alpha val="43137"/>
                    </a:srgbClr>
                  </a:outerShdw>
                </a:effectLst>
                <a:latin typeface="Broadway" panose="04040905080B02020502" pitchFamily="82" charset="0"/>
              </a:rPr>
              <a:t>THANK YOU</a:t>
            </a:r>
            <a:endParaRPr lang="en-CA" sz="8800" b="1" dirty="0">
              <a:solidFill>
                <a:srgbClr val="002060"/>
              </a:solidFill>
              <a:effectLst>
                <a:outerShdw blurRad="38100" dist="38100" dir="2700000" algn="tl">
                  <a:srgbClr val="000000">
                    <a:alpha val="43137"/>
                  </a:srgbClr>
                </a:outerShdw>
              </a:effectLst>
              <a:latin typeface="Broadway" panose="04040905080B02020502" pitchFamily="82"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2" y="3721510"/>
            <a:ext cx="9121878" cy="2603090"/>
          </a:xfrm>
          <a:prstGeom prst="rect">
            <a:avLst/>
          </a:prstGeom>
          <a:noFill/>
          <a:ln w="38100">
            <a:solidFill>
              <a:srgbClr val="9A0000"/>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300177" y="2315539"/>
            <a:ext cx="2565767" cy="400110"/>
          </a:xfrm>
          <a:prstGeom prst="rect">
            <a:avLst/>
          </a:prstGeom>
        </p:spPr>
        <p:txBody>
          <a:bodyPr wrap="none">
            <a:spAutoFit/>
          </a:bodyPr>
          <a:lstStyle/>
          <a:p>
            <a:r>
              <a:rPr lang="en-CA" sz="2000" dirty="0"/>
              <a:t>qatarfetus@gmail.com</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981200"/>
            <a:ext cx="28098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81200"/>
            <a:ext cx="280987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192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solidFill>
                  <a:srgbClr val="002060"/>
                </a:solidFill>
              </a:rPr>
              <a:t>Abrahamic </a:t>
            </a:r>
            <a:r>
              <a:rPr lang="en-CA" dirty="0" smtClean="0">
                <a:solidFill>
                  <a:srgbClr val="002060"/>
                </a:solidFill>
              </a:rPr>
              <a:t>religions-</a:t>
            </a:r>
            <a:r>
              <a:rPr lang="en-CA" b="1" dirty="0" smtClean="0">
                <a:solidFill>
                  <a:srgbClr val="002060"/>
                </a:solidFill>
              </a:rPr>
              <a:t>Christianity</a:t>
            </a:r>
            <a:r>
              <a:rPr lang="en-CA" dirty="0" smtClean="0">
                <a:solidFill>
                  <a:srgbClr val="002060"/>
                </a:solidFill>
              </a:rPr>
              <a:t> </a:t>
            </a:r>
            <a:endParaRPr lang="en-CA" dirty="0">
              <a:solidFill>
                <a:srgbClr val="002060"/>
              </a:solidFill>
            </a:endParaRPr>
          </a:p>
        </p:txBody>
      </p:sp>
      <p:sp>
        <p:nvSpPr>
          <p:cNvPr id="3" name="Content Placeholder 2"/>
          <p:cNvSpPr>
            <a:spLocks noGrp="1"/>
          </p:cNvSpPr>
          <p:nvPr>
            <p:ph idx="1"/>
          </p:nvPr>
        </p:nvSpPr>
        <p:spPr>
          <a:xfrm>
            <a:off x="457200" y="1295400"/>
            <a:ext cx="8229600" cy="4525963"/>
          </a:xfrm>
        </p:spPr>
        <p:txBody>
          <a:bodyPr>
            <a:normAutofit/>
          </a:bodyPr>
          <a:lstStyle/>
          <a:p>
            <a:pPr marL="0" indent="0">
              <a:buNone/>
            </a:pPr>
            <a:r>
              <a:rPr lang="en-CA" sz="2400" dirty="0" smtClean="0"/>
              <a:t>“Behold</a:t>
            </a:r>
            <a:r>
              <a:rPr lang="en-CA" sz="2400" dirty="0"/>
              <a:t>, children are a gift from the Lord; The fruit of the womb is a reward. Like arrows in the hand of a warrior, So are the children of ones youth. </a:t>
            </a:r>
            <a:r>
              <a:rPr lang="en-CA" sz="2400" u="sng" dirty="0"/>
              <a:t>How blessed is the man whose quiver is full of them</a:t>
            </a:r>
            <a:r>
              <a:rPr lang="en-CA" sz="2400" dirty="0"/>
              <a:t>; They shall not be ashamed when they speak with their enemies in the </a:t>
            </a:r>
            <a:r>
              <a:rPr lang="en-CA" sz="2400" dirty="0" smtClean="0"/>
              <a:t>gate”</a:t>
            </a:r>
            <a:endParaRPr lang="en-CA" sz="2400" dirty="0"/>
          </a:p>
          <a:p>
            <a:pPr marL="0" indent="0">
              <a:buNone/>
            </a:pPr>
            <a:r>
              <a:rPr lang="en-CA" sz="1600" i="1" dirty="0" smtClean="0"/>
              <a:t>Psalms 127:3-5</a:t>
            </a:r>
          </a:p>
          <a:p>
            <a:pPr marL="0" indent="0">
              <a:buNone/>
            </a:pPr>
            <a:r>
              <a:rPr lang="en-CA" sz="2400" dirty="0" smtClean="0"/>
              <a:t>“Your </a:t>
            </a:r>
            <a:r>
              <a:rPr lang="en-CA" sz="2400" dirty="0"/>
              <a:t>wife shall be like a fruitful vine Within your house, Your children like olive plants Around your </a:t>
            </a:r>
            <a:r>
              <a:rPr lang="en-CA" sz="2400" dirty="0" smtClean="0"/>
              <a:t>table” </a:t>
            </a:r>
          </a:p>
          <a:p>
            <a:pPr marL="0" indent="0">
              <a:buNone/>
            </a:pPr>
            <a:r>
              <a:rPr lang="en-CA" sz="1600" i="1" dirty="0" smtClean="0"/>
              <a:t>Psalm 128:3</a:t>
            </a:r>
            <a:endParaRPr lang="en-CA" sz="1600" dirty="0"/>
          </a:p>
          <a:p>
            <a:endParaRPr lang="en-CA" sz="2400" dirty="0"/>
          </a:p>
        </p:txBody>
      </p:sp>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720429"/>
            <a:ext cx="2639028" cy="204872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249" y="5160284"/>
            <a:ext cx="2714625" cy="1120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160284"/>
            <a:ext cx="2590800" cy="1169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0416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solidFill>
                  <a:srgbClr val="002060"/>
                </a:solidFill>
              </a:rPr>
              <a:t>Abrahamic </a:t>
            </a:r>
            <a:r>
              <a:rPr lang="en-CA" dirty="0" smtClean="0">
                <a:solidFill>
                  <a:srgbClr val="002060"/>
                </a:solidFill>
              </a:rPr>
              <a:t>religions-</a:t>
            </a:r>
            <a:r>
              <a:rPr lang="en-CA" b="1" dirty="0" smtClean="0">
                <a:solidFill>
                  <a:srgbClr val="002060"/>
                </a:solidFill>
              </a:rPr>
              <a:t>Judaism</a:t>
            </a:r>
            <a:endParaRPr lang="en-CA" b="1" dirty="0">
              <a:solidFill>
                <a:srgbClr val="002060"/>
              </a:solidFill>
            </a:endParaRPr>
          </a:p>
        </p:txBody>
      </p:sp>
      <p:sp>
        <p:nvSpPr>
          <p:cNvPr id="4" name="Content Placeholder 3"/>
          <p:cNvSpPr>
            <a:spLocks noGrp="1"/>
          </p:cNvSpPr>
          <p:nvPr>
            <p:ph idx="1"/>
          </p:nvPr>
        </p:nvSpPr>
        <p:spPr>
          <a:xfrm>
            <a:off x="457200" y="1371600"/>
            <a:ext cx="8229600" cy="4525963"/>
          </a:xfrm>
        </p:spPr>
        <p:txBody>
          <a:bodyPr>
            <a:normAutofit/>
          </a:bodyPr>
          <a:lstStyle/>
          <a:p>
            <a:pPr marL="0" indent="0">
              <a:buNone/>
            </a:pPr>
            <a:r>
              <a:rPr lang="en-CA" dirty="0" smtClean="0"/>
              <a:t>When </a:t>
            </a:r>
            <a:r>
              <a:rPr lang="en-CA" dirty="0"/>
              <a:t>Jacob entered the land of Israel, G‑d repeated it to him: "And G‑d said to him, 'I am the Almighty G‑d; </a:t>
            </a:r>
            <a:r>
              <a:rPr lang="en-CA" b="1" u="sng" dirty="0"/>
              <a:t>B</a:t>
            </a:r>
            <a:r>
              <a:rPr lang="en-CA" b="1" u="sng" dirty="0" smtClean="0"/>
              <a:t>e </a:t>
            </a:r>
            <a:r>
              <a:rPr lang="en-CA" b="1" u="sng" dirty="0"/>
              <a:t>F</a:t>
            </a:r>
            <a:r>
              <a:rPr lang="en-CA" b="1" u="sng" dirty="0" smtClean="0"/>
              <a:t>ruitful </a:t>
            </a:r>
            <a:r>
              <a:rPr lang="en-CA" b="1" u="sng" dirty="0"/>
              <a:t>and </a:t>
            </a:r>
            <a:r>
              <a:rPr lang="en-CA" b="1" u="sng" dirty="0" smtClean="0"/>
              <a:t>Multiply</a:t>
            </a:r>
            <a:r>
              <a:rPr lang="en-CA" dirty="0"/>
              <a:t>..." </a:t>
            </a:r>
            <a:endParaRPr lang="en-CA" dirty="0" smtClean="0"/>
          </a:p>
          <a:p>
            <a:pPr marL="0" indent="0">
              <a:buNone/>
            </a:pPr>
            <a:r>
              <a:rPr lang="en-CA" sz="1800" dirty="0" smtClean="0"/>
              <a:t>Talmud</a:t>
            </a:r>
            <a:r>
              <a:rPr lang="en-CA" sz="1800" dirty="0"/>
              <a:t>, </a:t>
            </a:r>
            <a:r>
              <a:rPr lang="en-CA" sz="1800" dirty="0" err="1"/>
              <a:t>Yevamot</a:t>
            </a:r>
            <a:r>
              <a:rPr lang="en-CA" sz="1800" dirty="0"/>
              <a:t> 65b </a:t>
            </a:r>
            <a:endParaRPr lang="en-CA" sz="1800" dirty="0" smtClean="0"/>
          </a:p>
          <a:p>
            <a:pPr marL="0" indent="0">
              <a:buNone/>
            </a:pPr>
            <a:r>
              <a:rPr lang="en-CA" sz="1800" dirty="0" smtClean="0"/>
              <a:t>Genesis 1:28</a:t>
            </a:r>
            <a:endParaRPr lang="en-CA" sz="1800"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273402"/>
            <a:ext cx="3352800" cy="2142526"/>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112" t="7387" r="13714" b="4952"/>
          <a:stretch/>
        </p:blipFill>
        <p:spPr bwMode="auto">
          <a:xfrm>
            <a:off x="4709161" y="4273402"/>
            <a:ext cx="3429000" cy="2142526"/>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2202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6300" y="6369598"/>
            <a:ext cx="4193327" cy="369332"/>
          </a:xfrm>
          <a:prstGeom prst="rect">
            <a:avLst/>
          </a:prstGeom>
        </p:spPr>
        <p:txBody>
          <a:bodyPr wrap="none">
            <a:spAutoFit/>
          </a:bodyPr>
          <a:lstStyle/>
          <a:p>
            <a:r>
              <a:rPr lang="en-CA" dirty="0"/>
              <a:t>The Guinness book of world records, 1998</a:t>
            </a:r>
          </a:p>
        </p:txBody>
      </p:sp>
      <p:sp>
        <p:nvSpPr>
          <p:cNvPr id="3" name="Rectangle 2"/>
          <p:cNvSpPr/>
          <p:nvPr/>
        </p:nvSpPr>
        <p:spPr>
          <a:xfrm>
            <a:off x="404957" y="950561"/>
            <a:ext cx="8458200" cy="1938992"/>
          </a:xfrm>
          <a:prstGeom prst="rect">
            <a:avLst/>
          </a:prstGeom>
        </p:spPr>
        <p:txBody>
          <a:bodyPr wrap="square">
            <a:spAutoFit/>
          </a:bodyPr>
          <a:lstStyle/>
          <a:p>
            <a:r>
              <a:rPr lang="en-CA" sz="2400" dirty="0"/>
              <a:t>The greatest officially recorded number of children born to one mother is 69, to the wife of Feodor </a:t>
            </a:r>
            <a:r>
              <a:rPr lang="en-CA" sz="2400" dirty="0" err="1"/>
              <a:t>Vassilyev</a:t>
            </a:r>
            <a:r>
              <a:rPr lang="en-CA" sz="2400" dirty="0"/>
              <a:t> (b. 1707–c</a:t>
            </a:r>
            <a:r>
              <a:rPr lang="en-CA" sz="2400" i="1" dirty="0"/>
              <a:t>.</a:t>
            </a:r>
            <a:r>
              <a:rPr lang="en-CA" sz="2400" dirty="0"/>
              <a:t>1782), a peasant from </a:t>
            </a:r>
            <a:r>
              <a:rPr lang="en-CA" sz="2400" dirty="0" err="1"/>
              <a:t>Shuya</a:t>
            </a:r>
            <a:r>
              <a:rPr lang="en-CA" sz="2400" dirty="0"/>
              <a:t>, Russia. In 27 confinements she gave birth to 16 pairs of twins, seven sets of triplets and four sets of quadruplets</a:t>
            </a:r>
            <a:r>
              <a:rPr lang="en-CA" sz="2400" dirty="0" smtClean="0"/>
              <a:t>. </a:t>
            </a:r>
            <a:endParaRPr lang="en-CA" sz="2400" dirty="0"/>
          </a:p>
        </p:txBody>
      </p:sp>
      <p:sp>
        <p:nvSpPr>
          <p:cNvPr id="5" name="AutoShape 2" descr="Image result for Mrs. and Mr. Vassilye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27" name="Picture 3" descr="C:\Users\Sawsan\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971799"/>
            <a:ext cx="6451625" cy="2984819"/>
          </a:xfrm>
          <a:prstGeom prst="rect">
            <a:avLst/>
          </a:prstGeom>
          <a:noFill/>
          <a:ln w="76200">
            <a:solidFill>
              <a:srgbClr val="FFFF00"/>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3590837" y="27231"/>
            <a:ext cx="2013052" cy="830997"/>
          </a:xfrm>
          <a:prstGeom prst="rect">
            <a:avLst/>
          </a:prstGeom>
        </p:spPr>
        <p:txBody>
          <a:bodyPr wrap="none">
            <a:spAutoFit/>
          </a:bodyPr>
          <a:lstStyle/>
          <a:p>
            <a:r>
              <a:rPr lang="en-CA" sz="4800" b="1" dirty="0">
                <a:solidFill>
                  <a:srgbClr val="002060"/>
                </a:solidFill>
                <a:effectLst>
                  <a:outerShdw blurRad="38100" dist="38100" dir="2700000" algn="tl">
                    <a:srgbClr val="000000">
                      <a:alpha val="43137"/>
                    </a:srgbClr>
                  </a:outerShdw>
                </a:effectLst>
              </a:rPr>
              <a:t>History</a:t>
            </a:r>
          </a:p>
        </p:txBody>
      </p:sp>
      <p:sp>
        <p:nvSpPr>
          <p:cNvPr id="4" name="AutoShape 4" descr="Image result for The Guinness book of world records 199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6" descr="Image result for The Guinness book of world records 1998"/>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8" descr="Image result for The Guinness book of world records 1998"/>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308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664" y="6233512"/>
            <a:ext cx="536308" cy="607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5215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002060"/>
                </a:solidFill>
                <a:effectLst>
                  <a:outerShdw blurRad="38100" dist="38100" dir="2700000" algn="tl">
                    <a:srgbClr val="000000">
                      <a:alpha val="43137"/>
                    </a:srgbClr>
                  </a:outerShdw>
                </a:effectLst>
              </a:rPr>
              <a:t>Definition</a:t>
            </a:r>
            <a:endParaRPr lang="en-CA"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CA" dirty="0" smtClean="0">
                <a:solidFill>
                  <a:srgbClr val="FF0000"/>
                </a:solidFill>
              </a:rPr>
              <a:t>≥</a:t>
            </a:r>
            <a:r>
              <a:rPr lang="en-CA" dirty="0">
                <a:solidFill>
                  <a:srgbClr val="FF0000"/>
                </a:solidFill>
              </a:rPr>
              <a:t>5</a:t>
            </a:r>
            <a:r>
              <a:rPr lang="en-CA" dirty="0"/>
              <a:t> live births and stillbirths </a:t>
            </a:r>
            <a:r>
              <a:rPr lang="en-CA" dirty="0">
                <a:solidFill>
                  <a:srgbClr val="FF0000"/>
                </a:solidFill>
              </a:rPr>
              <a:t>≥20 </a:t>
            </a:r>
            <a:r>
              <a:rPr lang="en-CA" dirty="0"/>
              <a:t>weeks of </a:t>
            </a:r>
            <a:r>
              <a:rPr lang="en-CA" dirty="0" smtClean="0"/>
              <a:t>gestation.</a:t>
            </a:r>
          </a:p>
          <a:p>
            <a:r>
              <a:rPr lang="en-CA" dirty="0" smtClean="0">
                <a:solidFill>
                  <a:srgbClr val="FF0000"/>
                </a:solidFill>
              </a:rPr>
              <a:t>great </a:t>
            </a:r>
            <a:r>
              <a:rPr lang="en-CA" dirty="0"/>
              <a:t>grand </a:t>
            </a:r>
            <a:r>
              <a:rPr lang="en-CA" dirty="0" err="1"/>
              <a:t>multiparity</a:t>
            </a:r>
            <a:r>
              <a:rPr lang="en-CA" dirty="0"/>
              <a:t> defined as </a:t>
            </a:r>
            <a:r>
              <a:rPr lang="en-CA" dirty="0">
                <a:solidFill>
                  <a:srgbClr val="FF0000"/>
                </a:solidFill>
              </a:rPr>
              <a:t>≥10 </a:t>
            </a:r>
            <a:r>
              <a:rPr lang="en-CA" dirty="0"/>
              <a:t>live births and stillbirths </a:t>
            </a:r>
            <a:r>
              <a:rPr lang="en-CA" dirty="0">
                <a:solidFill>
                  <a:srgbClr val="FF0000"/>
                </a:solidFill>
              </a:rPr>
              <a:t>≥20 </a:t>
            </a:r>
            <a:r>
              <a:rPr lang="en-CA" dirty="0"/>
              <a:t>weeks of gestation</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85" t="38590" r="6182" b="10946"/>
          <a:stretch/>
        </p:blipFill>
        <p:spPr bwMode="auto">
          <a:xfrm>
            <a:off x="1600200" y="4413000"/>
            <a:ext cx="5569527" cy="2355274"/>
          </a:xfrm>
          <a:prstGeom prst="rect">
            <a:avLst/>
          </a:prstGeom>
          <a:noFill/>
          <a:ln w="38100">
            <a:solidFill>
              <a:srgbClr val="FFFF00"/>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5914462" y="3949014"/>
            <a:ext cx="3229538" cy="307777"/>
          </a:xfrm>
          <a:prstGeom prst="rect">
            <a:avLst/>
          </a:prstGeom>
        </p:spPr>
        <p:txBody>
          <a:bodyPr wrap="none">
            <a:spAutoFit/>
          </a:bodyPr>
          <a:lstStyle/>
          <a:p>
            <a:r>
              <a:rPr lang="en-CA" sz="1400" dirty="0"/>
              <a:t>Abu-</a:t>
            </a:r>
            <a:r>
              <a:rPr lang="en-CA" sz="1400" dirty="0" err="1"/>
              <a:t>Heija</a:t>
            </a:r>
            <a:r>
              <a:rPr lang="en-CA" sz="1400" dirty="0"/>
              <a:t> </a:t>
            </a:r>
            <a:r>
              <a:rPr lang="en-CA" sz="1400" dirty="0" smtClean="0"/>
              <a:t>AT et al J </a:t>
            </a:r>
            <a:r>
              <a:rPr lang="en-CA" sz="1400" dirty="0" err="1"/>
              <a:t>Obstet</a:t>
            </a:r>
            <a:r>
              <a:rPr lang="en-CA" sz="1400" dirty="0"/>
              <a:t> </a:t>
            </a:r>
            <a:r>
              <a:rPr lang="en-CA" sz="1400" dirty="0" err="1" smtClean="0"/>
              <a:t>Gynaecol</a:t>
            </a:r>
            <a:r>
              <a:rPr lang="en-CA" sz="1400" dirty="0" smtClean="0"/>
              <a:t> </a:t>
            </a:r>
            <a:r>
              <a:rPr lang="en-CA" sz="1400" dirty="0"/>
              <a:t>1998</a:t>
            </a:r>
          </a:p>
        </p:txBody>
      </p:sp>
    </p:spTree>
    <p:extLst>
      <p:ext uri="{BB962C8B-B14F-4D97-AF65-F5344CB8AC3E}">
        <p14:creationId xmlns:p14="http://schemas.microsoft.com/office/powerpoint/2010/main" val="1984149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solidFill>
                  <a:srgbClr val="002060"/>
                </a:solidFill>
              </a:rPr>
              <a:t>Relationship Between Parity and Pregnancy Outcome</a:t>
            </a:r>
            <a:r>
              <a:rPr lang="en-CA" dirty="0" smtClean="0">
                <a:solidFill>
                  <a:srgbClr val="002060"/>
                </a:solidFill>
              </a:rPr>
              <a:t> </a:t>
            </a:r>
            <a:endParaRPr lang="en-CA" dirty="0">
              <a:solidFill>
                <a:srgbClr val="002060"/>
              </a:solidFill>
            </a:endParaRPr>
          </a:p>
        </p:txBody>
      </p:sp>
      <p:sp>
        <p:nvSpPr>
          <p:cNvPr id="3" name="Content Placeholder 2"/>
          <p:cNvSpPr>
            <a:spLocks noGrp="1"/>
          </p:cNvSpPr>
          <p:nvPr>
            <p:ph idx="1"/>
          </p:nvPr>
        </p:nvSpPr>
        <p:spPr/>
        <p:txBody>
          <a:bodyPr/>
          <a:lstStyle/>
          <a:p>
            <a:r>
              <a:rPr lang="en-CA" dirty="0" smtClean="0"/>
              <a:t>Several studies</a:t>
            </a:r>
          </a:p>
          <a:p>
            <a:r>
              <a:rPr lang="en-CA" dirty="0" smtClean="0"/>
              <a:t>Inconsistent </a:t>
            </a:r>
            <a:r>
              <a:rPr lang="en-CA" dirty="0"/>
              <a:t>findings </a:t>
            </a:r>
            <a:r>
              <a:rPr lang="en-CA" dirty="0" smtClean="0"/>
              <a:t>of relationship </a:t>
            </a:r>
            <a:r>
              <a:rPr lang="en-CA" dirty="0"/>
              <a:t>between obstetric complications and parity </a:t>
            </a:r>
            <a:endParaRPr lang="en-CA" dirty="0" smtClean="0"/>
          </a:p>
          <a:p>
            <a:r>
              <a:rPr lang="en-CA" dirty="0"/>
              <a:t>L</a:t>
            </a:r>
            <a:r>
              <a:rPr lang="en-CA" dirty="0" smtClean="0"/>
              <a:t>imitations </a:t>
            </a:r>
            <a:r>
              <a:rPr lang="en-CA" dirty="0"/>
              <a:t>of observational </a:t>
            </a:r>
            <a:r>
              <a:rPr lang="en-CA" dirty="0" smtClean="0"/>
              <a:t>data.</a:t>
            </a:r>
          </a:p>
          <a:p>
            <a:r>
              <a:rPr lang="en-CA" dirty="0"/>
              <a:t>S</a:t>
            </a:r>
            <a:r>
              <a:rPr lang="en-CA" dirty="0" smtClean="0"/>
              <a:t>everal </a:t>
            </a:r>
            <a:r>
              <a:rPr lang="en-CA" dirty="0"/>
              <a:t>reasons for the discordancy</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45" t="10658" r="11908"/>
          <a:stretch/>
        </p:blipFill>
        <p:spPr bwMode="auto">
          <a:xfrm>
            <a:off x="3291347" y="5092800"/>
            <a:ext cx="2902975" cy="11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45" t="10658" r="11908"/>
          <a:stretch/>
        </p:blipFill>
        <p:spPr bwMode="auto">
          <a:xfrm>
            <a:off x="6228735" y="5092800"/>
            <a:ext cx="2902975" cy="11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045" t="10658" r="11908"/>
          <a:stretch/>
        </p:blipFill>
        <p:spPr bwMode="auto">
          <a:xfrm>
            <a:off x="410495" y="5072517"/>
            <a:ext cx="2902975" cy="110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842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1546</TotalTime>
  <Words>3730</Words>
  <Application>Microsoft Office PowerPoint</Application>
  <PresentationFormat>On-screen Show (4:3)</PresentationFormat>
  <Paragraphs>340</Paragraphs>
  <Slides>41</Slides>
  <Notes>26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CONTENT Slide</vt:lpstr>
      <vt:lpstr>PowerPoint Presentation</vt:lpstr>
      <vt:lpstr>Disclosures</vt:lpstr>
      <vt:lpstr>Objectives</vt:lpstr>
      <vt:lpstr>PowerPoint Presentation</vt:lpstr>
      <vt:lpstr>Abrahamic religions-Christianity </vt:lpstr>
      <vt:lpstr>Abrahamic religions-Judaism</vt:lpstr>
      <vt:lpstr>PowerPoint Presentation</vt:lpstr>
      <vt:lpstr>Definition</vt:lpstr>
      <vt:lpstr>Relationship Between Parity and Pregnancy Outcome </vt:lpstr>
      <vt:lpstr>PowerPoint Presentation</vt:lpstr>
      <vt:lpstr>PowerPoint Presentation</vt:lpstr>
      <vt:lpstr>Variably defined grand multiparity</vt:lpstr>
      <vt:lpstr>Variability in the definition of controls</vt:lpstr>
      <vt:lpstr>PowerPoint Presentation</vt:lpstr>
      <vt:lpstr>Risk of Pregnancy Complications</vt:lpstr>
      <vt:lpstr>Inadequate Adjustment For Maternal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Different perspectives</vt:lpstr>
      <vt:lpstr>GRAND MULTIPARITY: AN OBSTETRIC EXAGGERATION!</vt:lpstr>
      <vt:lpstr>Role of Previous Cesarean Delivery</vt:lpstr>
      <vt:lpstr>PowerPoint Presentation</vt:lpstr>
      <vt:lpstr>Risk of complications associated with cesarean delivery according to the number of previous cesarean deliveries</vt:lpstr>
      <vt:lpstr>Risk of placenta previa and accreta according to number of previous cesarean deliveries</vt:lpstr>
      <vt:lpstr>TOLAC</vt:lpstr>
      <vt:lpstr>PowerPoint Presentation</vt:lpstr>
      <vt:lpstr>PowerPoint Presentation</vt:lpstr>
      <vt:lpstr>Long-term Risks</vt:lpstr>
      <vt:lpstr>PowerPoint Presentation</vt:lpstr>
      <vt:lpstr>PowerPoint Presentation</vt:lpstr>
      <vt:lpstr>SUMMARY</vt:lpstr>
      <vt:lpstr>SUMMARY</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Obstetric Impact of Grand multiparity</dc:title>
  <dc:creator>Sawsan</dc:creator>
  <cp:lastModifiedBy>Sawsan</cp:lastModifiedBy>
  <cp:revision>269</cp:revision>
  <dcterms:created xsi:type="dcterms:W3CDTF">2017-01-26T04:46:43Z</dcterms:created>
  <dcterms:modified xsi:type="dcterms:W3CDTF">2017-02-06T05:32:49Z</dcterms:modified>
</cp:coreProperties>
</file>