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m" ContentType="application/vnd.ms-excel.sheet.macroEnabled.12"/>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7" r:id="rId2"/>
    <p:sldId id="371" r:id="rId3"/>
    <p:sldId id="374" r:id="rId4"/>
    <p:sldId id="263" r:id="rId5"/>
    <p:sldId id="375" r:id="rId6"/>
    <p:sldId id="376" r:id="rId7"/>
    <p:sldId id="377" r:id="rId8"/>
    <p:sldId id="368" r:id="rId9"/>
    <p:sldId id="410" r:id="rId10"/>
    <p:sldId id="331" r:id="rId11"/>
    <p:sldId id="402" r:id="rId12"/>
    <p:sldId id="403" r:id="rId13"/>
    <p:sldId id="345" r:id="rId14"/>
    <p:sldId id="334" r:id="rId15"/>
    <p:sldId id="408" r:id="rId16"/>
    <p:sldId id="437" r:id="rId17"/>
    <p:sldId id="378" r:id="rId18"/>
    <p:sldId id="404" r:id="rId19"/>
    <p:sldId id="450" r:id="rId20"/>
    <p:sldId id="448" r:id="rId21"/>
    <p:sldId id="449" r:id="rId22"/>
    <p:sldId id="397" r:id="rId23"/>
    <p:sldId id="358" r:id="rId24"/>
    <p:sldId id="363" r:id="rId25"/>
    <p:sldId id="411" r:id="rId26"/>
    <p:sldId id="335" r:id="rId27"/>
    <p:sldId id="336" r:id="rId28"/>
    <p:sldId id="337" r:id="rId29"/>
    <p:sldId id="339" r:id="rId30"/>
    <p:sldId id="413" r:id="rId31"/>
    <p:sldId id="315" r:id="rId32"/>
    <p:sldId id="409" r:id="rId33"/>
    <p:sldId id="366" r:id="rId34"/>
    <p:sldId id="384" r:id="rId35"/>
    <p:sldId id="346" r:id="rId36"/>
    <p:sldId id="344" r:id="rId37"/>
    <p:sldId id="310" r:id="rId38"/>
    <p:sldId id="381" r:id="rId39"/>
    <p:sldId id="313" r:id="rId40"/>
    <p:sldId id="440" r:id="rId41"/>
    <p:sldId id="382" r:id="rId42"/>
    <p:sldId id="385"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52"/>
    <a:srgbClr val="0000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36" autoAdjust="0"/>
    <p:restoredTop sz="99235" autoAdjust="0"/>
  </p:normalViewPr>
  <p:slideViewPr>
    <p:cSldViewPr snapToGrid="0" snapToObjects="1">
      <p:cViewPr>
        <p:scale>
          <a:sx n="108" d="100"/>
          <a:sy n="108" d="100"/>
        </p:scale>
        <p:origin x="-928" y="-24"/>
      </p:cViewPr>
      <p:guideLst>
        <p:guide orient="horz" pos="2160"/>
        <p:guide pos="2880"/>
      </p:guideLst>
    </p:cSldViewPr>
  </p:slideViewPr>
  <p:outlineViewPr>
    <p:cViewPr>
      <p:scale>
        <a:sx n="33" d="100"/>
        <a:sy n="33" d="100"/>
      </p:scale>
      <p:origin x="86120" y="11792"/>
    </p:cViewPr>
  </p:outlineViewPr>
  <p:notesTextViewPr>
    <p:cViewPr>
      <p:scale>
        <a:sx n="100" d="100"/>
        <a:sy n="100" d="100"/>
      </p:scale>
      <p:origin x="0" y="0"/>
    </p:cViewPr>
  </p:notesTextViewPr>
  <p:sorterViewPr>
    <p:cViewPr>
      <p:scale>
        <a:sx n="115" d="100"/>
        <a:sy n="115" d="100"/>
      </p:scale>
      <p:origin x="0" y="10848"/>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0"/>
      <c:rAngAx val="0"/>
      <c:perspective val="0"/>
    </c:view3D>
    <c:floor>
      <c:thickness val="0"/>
    </c:floor>
    <c:sideWall>
      <c:thickness val="0"/>
    </c:sideWall>
    <c:backWall>
      <c:thickness val="0"/>
    </c:backWall>
    <c:plotArea>
      <c:layout>
        <c:manualLayout>
          <c:layoutTarget val="inner"/>
          <c:xMode val="edge"/>
          <c:yMode val="edge"/>
          <c:x val="0.124031007751938"/>
          <c:y val="0.193548387096774"/>
          <c:w val="0.767441860465116"/>
          <c:h val="0.645161290322581"/>
        </c:manualLayout>
      </c:layout>
      <c:pie3DChart>
        <c:varyColors val="1"/>
        <c:ser>
          <c:idx val="0"/>
          <c:order val="0"/>
          <c:tx>
            <c:strRef>
              <c:f>Sheet1!$A$2</c:f>
              <c:strCache>
                <c:ptCount val="1"/>
                <c:pt idx="0">
                  <c:v>Est</c:v>
                </c:pt>
              </c:strCache>
            </c:strRef>
          </c:tx>
          <c:dPt>
            <c:idx val="0"/>
            <c:bubble3D val="0"/>
          </c:dPt>
          <c:dPt>
            <c:idx val="1"/>
            <c:bubble3D val="0"/>
          </c:dPt>
          <c:dPt>
            <c:idx val="2"/>
            <c:bubble3D val="0"/>
          </c:dPt>
          <c:dPt>
            <c:idx val="3"/>
            <c:bubble3D val="0"/>
          </c:dPt>
          <c:cat>
            <c:strRef>
              <c:f>Sheet1!$B$1:$E$1</c:f>
              <c:strCache>
                <c:ptCount val="3"/>
                <c:pt idx="0">
                  <c:v>1° Trim.</c:v>
                </c:pt>
                <c:pt idx="1">
                  <c:v>2° Trim.</c:v>
                </c:pt>
                <c:pt idx="2">
                  <c:v>3° Trim.</c:v>
                </c:pt>
              </c:strCache>
            </c:strRef>
          </c:cat>
          <c:val>
            <c:numRef>
              <c:f>Sheet1!$B$2:$E$2</c:f>
              <c:numCache>
                <c:formatCode>General</c:formatCode>
                <c:ptCount val="4"/>
                <c:pt idx="0">
                  <c:v>90.0</c:v>
                </c:pt>
                <c:pt idx="1">
                  <c:v>10.0</c:v>
                </c:pt>
              </c:numCache>
            </c:numRef>
          </c:val>
        </c:ser>
        <c:ser>
          <c:idx val="1"/>
          <c:order val="1"/>
          <c:tx>
            <c:strRef>
              <c:f>Sheet1!$A$3</c:f>
              <c:strCache>
                <c:ptCount val="1"/>
                <c:pt idx="0">
                  <c:v>Ovest</c:v>
                </c:pt>
              </c:strCache>
            </c:strRef>
          </c:tx>
          <c:dPt>
            <c:idx val="0"/>
            <c:bubble3D val="0"/>
          </c:dPt>
          <c:dPt>
            <c:idx val="1"/>
            <c:bubble3D val="0"/>
          </c:dPt>
          <c:dPt>
            <c:idx val="2"/>
            <c:bubble3D val="0"/>
          </c:dPt>
          <c:dPt>
            <c:idx val="3"/>
            <c:bubble3D val="0"/>
          </c:dPt>
          <c:cat>
            <c:strRef>
              <c:f>Sheet1!$B$1:$E$1</c:f>
              <c:strCache>
                <c:ptCount val="3"/>
                <c:pt idx="0">
                  <c:v>1° Trim.</c:v>
                </c:pt>
                <c:pt idx="1">
                  <c:v>2° Trim.</c:v>
                </c:pt>
                <c:pt idx="2">
                  <c:v>3° Trim.</c:v>
                </c:pt>
              </c:strCache>
            </c:strRef>
          </c:cat>
          <c:val>
            <c:numRef>
              <c:f>Sheet1!$B$3:$E$3</c:f>
              <c:numCache>
                <c:formatCode>General</c:formatCode>
                <c:ptCount val="4"/>
              </c:numCache>
            </c:numRef>
          </c:val>
        </c:ser>
        <c:ser>
          <c:idx val="2"/>
          <c:order val="2"/>
          <c:tx>
            <c:strRef>
              <c:f>Sheet1!$A$4</c:f>
              <c:strCache>
                <c:ptCount val="1"/>
                <c:pt idx="0">
                  <c:v>Nord</c:v>
                </c:pt>
              </c:strCache>
            </c:strRef>
          </c:tx>
          <c:dPt>
            <c:idx val="0"/>
            <c:bubble3D val="0"/>
          </c:dPt>
          <c:dPt>
            <c:idx val="1"/>
            <c:bubble3D val="0"/>
          </c:dPt>
          <c:dPt>
            <c:idx val="2"/>
            <c:bubble3D val="0"/>
          </c:dPt>
          <c:dPt>
            <c:idx val="3"/>
            <c:bubble3D val="0"/>
          </c:dPt>
          <c:cat>
            <c:strRef>
              <c:f>Sheet1!$B$1:$E$1</c:f>
              <c:strCache>
                <c:ptCount val="3"/>
                <c:pt idx="0">
                  <c:v>1° Trim.</c:v>
                </c:pt>
                <c:pt idx="1">
                  <c:v>2° Trim.</c:v>
                </c:pt>
                <c:pt idx="2">
                  <c:v>3° Trim.</c:v>
                </c:pt>
              </c:strCache>
            </c:strRef>
          </c:cat>
          <c:val>
            <c:numRef>
              <c:f>Sheet1!$B$4:$E$4</c:f>
              <c:numCache>
                <c:formatCode>General</c:formatCode>
                <c:ptCount val="4"/>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0"/>
      <c:rAngAx val="0"/>
      <c:perspective val="0"/>
    </c:view3D>
    <c:floor>
      <c:thickness val="0"/>
    </c:floor>
    <c:sideWall>
      <c:thickness val="0"/>
    </c:sideWall>
    <c:backWall>
      <c:thickness val="0"/>
    </c:backWall>
    <c:plotArea>
      <c:layout>
        <c:manualLayout>
          <c:layoutTarget val="inner"/>
          <c:xMode val="edge"/>
          <c:yMode val="edge"/>
          <c:x val="0.0958904109589041"/>
          <c:y val="0.298850574712644"/>
          <c:w val="0.817351598173516"/>
          <c:h val="0.408045977011494"/>
        </c:manualLayout>
      </c:layout>
      <c:pie3DChart>
        <c:varyColors val="1"/>
        <c:ser>
          <c:idx val="0"/>
          <c:order val="0"/>
          <c:tx>
            <c:strRef>
              <c:f>Sheet1!$A$2</c:f>
              <c:strCache>
                <c:ptCount val="1"/>
                <c:pt idx="0">
                  <c:v>Est</c:v>
                </c:pt>
              </c:strCache>
            </c:strRef>
          </c:tx>
          <c:spPr>
            <a:solidFill>
              <a:srgbClr val="63AAFE"/>
            </a:solidFill>
            <a:ln w="12734">
              <a:solidFill>
                <a:srgbClr val="000000"/>
              </a:solidFill>
              <a:prstDash val="solid"/>
            </a:ln>
          </c:spPr>
          <c:dPt>
            <c:idx val="0"/>
            <c:bubble3D val="0"/>
            <c:spPr>
              <a:solidFill>
                <a:srgbClr val="FFCC99"/>
              </a:solidFill>
              <a:ln w="12734">
                <a:solidFill>
                  <a:srgbClr val="000000"/>
                </a:solidFill>
                <a:prstDash val="solid"/>
              </a:ln>
            </c:spPr>
          </c:dPt>
          <c:dPt>
            <c:idx val="1"/>
            <c:bubble3D val="0"/>
            <c:spPr>
              <a:solidFill>
                <a:srgbClr val="865357"/>
              </a:solidFill>
              <a:ln w="12734">
                <a:solidFill>
                  <a:srgbClr val="000000"/>
                </a:solidFill>
                <a:prstDash val="solid"/>
              </a:ln>
            </c:spPr>
          </c:dPt>
          <c:dPt>
            <c:idx val="2"/>
            <c:bubble3D val="0"/>
            <c:spPr>
              <a:solidFill>
                <a:srgbClr val="FFFF99"/>
              </a:solidFill>
              <a:ln w="12734">
                <a:solidFill>
                  <a:srgbClr val="000000"/>
                </a:solidFill>
                <a:prstDash val="solid"/>
              </a:ln>
            </c:spPr>
          </c:dPt>
          <c:dPt>
            <c:idx val="3"/>
            <c:bubble3D val="0"/>
            <c:spPr>
              <a:solidFill>
                <a:srgbClr val="4EE257"/>
              </a:solidFill>
              <a:ln w="12734">
                <a:solidFill>
                  <a:srgbClr val="000000"/>
                </a:solidFill>
                <a:prstDash val="solid"/>
              </a:ln>
            </c:spPr>
          </c:dPt>
          <c:cat>
            <c:strRef>
              <c:f>Sheet1!$B$1:$E$1</c:f>
              <c:strCache>
                <c:ptCount val="4"/>
                <c:pt idx="0">
                  <c:v>1° Trim.</c:v>
                </c:pt>
                <c:pt idx="1">
                  <c:v>2° Trim.</c:v>
                </c:pt>
                <c:pt idx="2">
                  <c:v>3° Trim.</c:v>
                </c:pt>
                <c:pt idx="3">
                  <c:v>4° Trim.</c:v>
                </c:pt>
              </c:strCache>
            </c:strRef>
          </c:cat>
          <c:val>
            <c:numRef>
              <c:f>Sheet1!$B$2:$E$2</c:f>
              <c:numCache>
                <c:formatCode>General</c:formatCode>
                <c:ptCount val="4"/>
                <c:pt idx="0">
                  <c:v>65.0</c:v>
                </c:pt>
                <c:pt idx="1">
                  <c:v>5.0</c:v>
                </c:pt>
                <c:pt idx="2">
                  <c:v>35.0</c:v>
                </c:pt>
              </c:numCache>
            </c:numRef>
          </c:val>
        </c:ser>
        <c:ser>
          <c:idx val="1"/>
          <c:order val="1"/>
          <c:tx>
            <c:strRef>
              <c:f>Sheet1!$A$3</c:f>
              <c:strCache>
                <c:ptCount val="1"/>
                <c:pt idx="0">
                  <c:v>Ovest</c:v>
                </c:pt>
              </c:strCache>
            </c:strRef>
          </c:tx>
          <c:spPr>
            <a:solidFill>
              <a:srgbClr val="DD2D32"/>
            </a:solidFill>
            <a:ln w="12734">
              <a:solidFill>
                <a:srgbClr val="000000"/>
              </a:solidFill>
              <a:prstDash val="solid"/>
            </a:ln>
          </c:spPr>
          <c:dPt>
            <c:idx val="0"/>
            <c:bubble3D val="0"/>
            <c:spPr>
              <a:solidFill>
                <a:srgbClr val="63AAFE"/>
              </a:solidFill>
              <a:ln w="12734">
                <a:solidFill>
                  <a:srgbClr val="000000"/>
                </a:solidFill>
                <a:prstDash val="solid"/>
              </a:ln>
            </c:spPr>
          </c:dPt>
          <c:dPt>
            <c:idx val="1"/>
            <c:bubble3D val="0"/>
          </c:dPt>
          <c:dPt>
            <c:idx val="2"/>
            <c:bubble3D val="0"/>
            <c:spPr>
              <a:solidFill>
                <a:srgbClr val="FFF58C"/>
              </a:solidFill>
              <a:ln w="12734">
                <a:solidFill>
                  <a:srgbClr val="000000"/>
                </a:solidFill>
                <a:prstDash val="solid"/>
              </a:ln>
            </c:spPr>
          </c:dPt>
          <c:dPt>
            <c:idx val="3"/>
            <c:bubble3D val="0"/>
            <c:spPr>
              <a:solidFill>
                <a:srgbClr val="4EE257"/>
              </a:solidFill>
              <a:ln w="12734">
                <a:solidFill>
                  <a:srgbClr val="000000"/>
                </a:solidFill>
                <a:prstDash val="solid"/>
              </a:ln>
            </c:spPr>
          </c:dPt>
          <c:cat>
            <c:strRef>
              <c:f>Sheet1!$B$1:$E$1</c:f>
              <c:strCache>
                <c:ptCount val="4"/>
                <c:pt idx="0">
                  <c:v>1° Trim.</c:v>
                </c:pt>
                <c:pt idx="1">
                  <c:v>2° Trim.</c:v>
                </c:pt>
                <c:pt idx="2">
                  <c:v>3° Trim.</c:v>
                </c:pt>
                <c:pt idx="3">
                  <c:v>4° Trim.</c:v>
                </c:pt>
              </c:strCache>
            </c:strRef>
          </c:cat>
          <c:val>
            <c:numRef>
              <c:f>Sheet1!$B$3:$E$3</c:f>
              <c:numCache>
                <c:formatCode>General</c:formatCode>
                <c:ptCount val="4"/>
              </c:numCache>
            </c:numRef>
          </c:val>
        </c:ser>
        <c:ser>
          <c:idx val="2"/>
          <c:order val="2"/>
          <c:tx>
            <c:strRef>
              <c:f>Sheet1!$A$4</c:f>
              <c:strCache>
                <c:ptCount val="1"/>
                <c:pt idx="0">
                  <c:v>Nord</c:v>
                </c:pt>
              </c:strCache>
            </c:strRef>
          </c:tx>
          <c:spPr>
            <a:solidFill>
              <a:srgbClr val="FFF58C"/>
            </a:solidFill>
            <a:ln w="12734">
              <a:solidFill>
                <a:srgbClr val="000000"/>
              </a:solidFill>
              <a:prstDash val="solid"/>
            </a:ln>
          </c:spPr>
          <c:dPt>
            <c:idx val="0"/>
            <c:bubble3D val="0"/>
            <c:spPr>
              <a:solidFill>
                <a:srgbClr val="63AAFE"/>
              </a:solidFill>
              <a:ln w="12734">
                <a:solidFill>
                  <a:srgbClr val="000000"/>
                </a:solidFill>
                <a:prstDash val="solid"/>
              </a:ln>
            </c:spPr>
          </c:dPt>
          <c:dPt>
            <c:idx val="1"/>
            <c:bubble3D val="0"/>
            <c:spPr>
              <a:solidFill>
                <a:srgbClr val="DD2D32"/>
              </a:solidFill>
              <a:ln w="12734">
                <a:solidFill>
                  <a:srgbClr val="000000"/>
                </a:solidFill>
                <a:prstDash val="solid"/>
              </a:ln>
            </c:spPr>
          </c:dPt>
          <c:dPt>
            <c:idx val="2"/>
            <c:bubble3D val="0"/>
          </c:dPt>
          <c:dPt>
            <c:idx val="3"/>
            <c:bubble3D val="0"/>
            <c:spPr>
              <a:solidFill>
                <a:srgbClr val="4EE257"/>
              </a:solidFill>
              <a:ln w="12734">
                <a:solidFill>
                  <a:srgbClr val="000000"/>
                </a:solidFill>
                <a:prstDash val="solid"/>
              </a:ln>
            </c:spPr>
          </c:dPt>
          <c:cat>
            <c:strRef>
              <c:f>Sheet1!$B$1:$E$1</c:f>
              <c:strCache>
                <c:ptCount val="4"/>
                <c:pt idx="0">
                  <c:v>1° Trim.</c:v>
                </c:pt>
                <c:pt idx="1">
                  <c:v>2° Trim.</c:v>
                </c:pt>
                <c:pt idx="2">
                  <c:v>3° Trim.</c:v>
                </c:pt>
                <c:pt idx="3">
                  <c:v>4° Trim.</c:v>
                </c:pt>
              </c:strCache>
            </c:strRef>
          </c:cat>
          <c:val>
            <c:numRef>
              <c:f>Sheet1!$B$4:$E$4</c:f>
              <c:numCache>
                <c:formatCode>General</c:formatCode>
                <c:ptCount val="4"/>
              </c:numCache>
            </c:numRef>
          </c:val>
        </c:ser>
        <c:dLbls>
          <c:showLegendKey val="0"/>
          <c:showVal val="0"/>
          <c:showCatName val="0"/>
          <c:showSerName val="0"/>
          <c:showPercent val="0"/>
          <c:showBubbleSize val="0"/>
          <c:showLeaderLines val="1"/>
        </c:dLbls>
      </c:pie3DChart>
      <c:spPr>
        <a:noFill/>
        <a:ln w="25468">
          <a:noFill/>
        </a:ln>
      </c:spPr>
    </c:plotArea>
    <c:plotVisOnly val="1"/>
    <c:dispBlanksAs val="zero"/>
    <c:showDLblsOverMax val="0"/>
  </c:chart>
  <c:spPr>
    <a:noFill/>
    <a:ln>
      <a:noFill/>
    </a:ln>
  </c:spPr>
  <c:txPr>
    <a:bodyPr/>
    <a:lstStyle/>
    <a:p>
      <a:pPr>
        <a:defRPr sz="1053"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emf"/><Relationship Id="rId3"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D831E1-5E95-F14D-8516-2DB0E7EBC2D9}" type="datetimeFigureOut">
              <a:rPr lang="en-US" smtClean="0"/>
              <a:t>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CA5338-D4C2-D449-A808-84CBA04EECFF}" type="slidenum">
              <a:rPr lang="en-US" smtClean="0"/>
              <a:t>‹#›</a:t>
            </a:fld>
            <a:endParaRPr lang="en-US"/>
          </a:p>
        </p:txBody>
      </p:sp>
    </p:spTree>
    <p:extLst>
      <p:ext uri="{BB962C8B-B14F-4D97-AF65-F5344CB8AC3E}">
        <p14:creationId xmlns:p14="http://schemas.microsoft.com/office/powerpoint/2010/main" val="32079328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Five-year survival is over 90 percent for the minority of women with stage I disease. This number drops to about 75 to 80 percent with regional disease, and 25 percent for those with distant metastases.</a:t>
            </a:r>
          </a:p>
          <a:p>
            <a:r>
              <a:rPr lang="en-US" dirty="0" smtClean="0"/>
              <a:t>Despite the good prognosis associated with early stage disease, overall five-year survival in women with ovarian cancer is less than 45 percent, in large part because the cancer has spread beyond the ovary at the time of clinical detection in 75 percent of patients.</a:t>
            </a:r>
          </a:p>
          <a:p>
            <a:r>
              <a:rPr lang="en-US" dirty="0" smtClean="0"/>
              <a:t>Mortality from ovarian cancer has decreased only slightly in the past 30 years.</a:t>
            </a:r>
          </a:p>
          <a:p>
            <a:r>
              <a:rPr lang="en-US" dirty="0" smtClean="0"/>
              <a:t>Little is known about the mechanism or timing of progression from localized to disseminated ovarian cancer. The model of </a:t>
            </a:r>
            <a:r>
              <a:rPr lang="en-US" dirty="0" err="1" smtClean="0"/>
              <a:t>unifocal</a:t>
            </a:r>
            <a:r>
              <a:rPr lang="en-US" dirty="0" smtClean="0"/>
              <a:t> disease progressing to diffuse disease is plausible; ovarian cancer also may develop from multiple foci within the abdomen since carcinomatosis can develop after the removal of normal ovaries.</a:t>
            </a:r>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Five-year survival is over 90 percent for the minority of women with stage I disease. This number drops to about 75 to 80 percent with regional disease, and 25 percent for those with distant metastases.</a:t>
            </a:r>
          </a:p>
          <a:p>
            <a:r>
              <a:rPr lang="en-US" dirty="0" smtClean="0"/>
              <a:t>Despite the good prognosis associated with early stage disease, overall five-year survival in women with ovarian cancer is less than 45 percent, in large part because the cancer has spread beyond the ovary at the time of clinical detection in 75 percent of patients.</a:t>
            </a:r>
          </a:p>
          <a:p>
            <a:r>
              <a:rPr lang="en-US" dirty="0" smtClean="0"/>
              <a:t>Mortality from ovarian cancer has decreased only slightly in the past 30 years.</a:t>
            </a:r>
          </a:p>
          <a:p>
            <a:r>
              <a:rPr lang="en-US" dirty="0" smtClean="0"/>
              <a:t>Little is known about the mechanism or timing of progression from localized to disseminated ovarian cancer. The model of </a:t>
            </a:r>
            <a:r>
              <a:rPr lang="en-US" dirty="0" err="1" smtClean="0"/>
              <a:t>unifocal</a:t>
            </a:r>
            <a:r>
              <a:rPr lang="en-US" dirty="0" smtClean="0"/>
              <a:t> disease progressing to diffuse disease is plausible; ovarian cancer also may develop from multiple foci within the abdomen since carcinomatosis can develop after the removal of normal ovaries.</a:t>
            </a:r>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Five-year survival is over 90 percent for the minority of women with stage I disease. This number drops to about 75 to 80 percent with regional disease, and 25 percent for those with distant metastases.</a:t>
            </a:r>
          </a:p>
          <a:p>
            <a:r>
              <a:rPr lang="en-US" dirty="0" smtClean="0"/>
              <a:t>Despite the good prognosis associated with early stage disease, overall five-year survival in women with ovarian cancer is less than 45 percent, in large part because the cancer has spread beyond the ovary at the time of clinical detection in 75 percent of patients.</a:t>
            </a:r>
          </a:p>
          <a:p>
            <a:r>
              <a:rPr lang="en-US" dirty="0" smtClean="0"/>
              <a:t>Mortality from ovarian cancer has decreased only slightly in the past 30 years.</a:t>
            </a:r>
          </a:p>
          <a:p>
            <a:r>
              <a:rPr lang="en-US" dirty="0" smtClean="0"/>
              <a:t>Little is known about the mechanism or timing of progression from localized to disseminated ovarian cancer. The model of </a:t>
            </a:r>
            <a:r>
              <a:rPr lang="en-US" dirty="0" err="1" smtClean="0"/>
              <a:t>unifocal</a:t>
            </a:r>
            <a:r>
              <a:rPr lang="en-US" dirty="0" smtClean="0"/>
              <a:t> disease progressing to diffuse disease is plausible; ovarian cancer also may develop from multiple foci within the abdomen since carcinomatosis can develop after the removal of normal ovaries.</a:t>
            </a:r>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760EB9C9-1A45-F849-AFD8-C39B814671CB}" type="slidenum">
              <a:rPr lang="en-US">
                <a:solidFill>
                  <a:srgbClr val="000000"/>
                </a:solidFill>
                <a:latin typeface="Arial" charset="0"/>
                <a:cs typeface="Arial" charset="0"/>
              </a:rPr>
              <a:pPr/>
              <a:t>32</a:t>
            </a:fld>
            <a:endParaRPr lang="en-US">
              <a:solidFill>
                <a:srgbClr val="000000"/>
              </a:solidFill>
              <a:latin typeface="Arial" charset="0"/>
              <a:cs typeface="Arial" charset="0"/>
            </a:endParaRPr>
          </a:p>
        </p:txBody>
      </p:sp>
      <p:sp>
        <p:nvSpPr>
          <p:cNvPr id="45059" name="Rectangle 2"/>
          <p:cNvSpPr>
            <a:spLocks noGrp="1" noRot="1" noChangeAspect="1" noTextEdit="1"/>
          </p:cNvSpPr>
          <p:nvPr>
            <p:ph type="sldImg"/>
          </p:nvPr>
        </p:nvSpPr>
        <p:spPr bwMode="auto">
          <a:xfrm>
            <a:off x="1416050" y="685800"/>
            <a:ext cx="4002088" cy="3001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60" name="Rectangle 3"/>
          <p:cNvSpPr>
            <a:spLocks noGrp="1"/>
          </p:cNvSpPr>
          <p:nvPr>
            <p:ph type="body" idx="1"/>
          </p:nvPr>
        </p:nvSpPr>
        <p:spPr bwMode="auto">
          <a:xfrm>
            <a:off x="188913" y="3954463"/>
            <a:ext cx="6480175" cy="4503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6493" tIns="43247" rIns="86493" bIns="43247" numCol="1" anchor="t" anchorCtr="0" compatLnSpc="1">
            <a:prstTxWarp prst="textNoShape">
              <a:avLst/>
            </a:prstTxWarp>
          </a:bodyPr>
          <a:lstStyle/>
          <a:p>
            <a:pPr eaLnBrk="1" hangingPunct="1">
              <a:lnSpc>
                <a:spcPct val="80000"/>
              </a:lnSpc>
            </a:pPr>
            <a:r>
              <a:rPr lang="en-US" dirty="0">
                <a:latin typeface="Calibri" charset="0"/>
              </a:rPr>
              <a:t>These DSB are usually managed using the homologous recombination pathway in which BRCA1 and BRCA2 play a large role {Point C}. </a:t>
            </a:r>
          </a:p>
          <a:p>
            <a:pPr eaLnBrk="1" hangingPunct="1">
              <a:lnSpc>
                <a:spcPct val="80000"/>
              </a:lnSpc>
            </a:pPr>
            <a:r>
              <a:rPr lang="en-US" dirty="0">
                <a:latin typeface="Calibri" charset="0"/>
              </a:rPr>
              <a:t>Thus in the presence of a PARP inhibitor and defects in homologous recombination - for example in </a:t>
            </a:r>
            <a:r>
              <a:rPr lang="en-US" dirty="0" err="1">
                <a:latin typeface="Calibri" charset="0"/>
              </a:rPr>
              <a:t>germline</a:t>
            </a:r>
            <a:r>
              <a:rPr lang="en-US" dirty="0">
                <a:latin typeface="Calibri" charset="0"/>
              </a:rPr>
              <a:t> BRCA mutation carriers- {Point D} failure to repair leads to apoptosis in the presence of normal checkpoints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Five-year survival is over 90 percent for the minority of women with stage I disease. This number drops to about 75 to 80 percent with regional disease, and 25 percent for those with distant metastases.</a:t>
            </a:r>
          </a:p>
          <a:p>
            <a:r>
              <a:rPr lang="en-US" dirty="0" smtClean="0"/>
              <a:t>Despite the good prognosis associated with early stage disease, overall five-year survival in women with ovarian cancer is less than 45 percent, in large part because the cancer has spread beyond the ovary at the time of clinical detection in 75 percent of patients.</a:t>
            </a:r>
          </a:p>
          <a:p>
            <a:r>
              <a:rPr lang="en-US" dirty="0" smtClean="0"/>
              <a:t>Mortality from ovarian cancer has decreased only slightly in the past 30 years.</a:t>
            </a:r>
          </a:p>
          <a:p>
            <a:r>
              <a:rPr lang="en-US" dirty="0" smtClean="0"/>
              <a:t>Little is known about the mechanism or timing of progression from localized to disseminated ovarian cancer. The model of </a:t>
            </a:r>
            <a:r>
              <a:rPr lang="en-US" dirty="0" err="1" smtClean="0"/>
              <a:t>unifocal</a:t>
            </a:r>
            <a:r>
              <a:rPr lang="en-US" dirty="0" smtClean="0"/>
              <a:t> disease progressing to diffuse disease is plausible; ovarian cancer also may develop from multiple foci within the abdomen since carcinomatosis can develop after the removal of normal ovaries.</a:t>
            </a:r>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36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Five-year survival is over 90 percent for the minority of women with stage I disease. This number drops to about 75 to 80 percent with regional disease, and 25 percent for those with distant metastases.</a:t>
            </a:r>
          </a:p>
          <a:p>
            <a:r>
              <a:rPr lang="en-US" dirty="0" smtClean="0"/>
              <a:t>Despite the good prognosis associated with early stage disease, overall five-year survival in women with ovarian cancer is less than 45 percent, in large part because the cancer has spread beyond the ovary at the time of clinical detection in 75 percent of patients.</a:t>
            </a:r>
          </a:p>
          <a:p>
            <a:r>
              <a:rPr lang="en-US" dirty="0" smtClean="0"/>
              <a:t>Mortality from ovarian cancer has decreased only slightly in the past 30 years.</a:t>
            </a:r>
          </a:p>
          <a:p>
            <a:r>
              <a:rPr lang="en-US" dirty="0" smtClean="0"/>
              <a:t>Little is known about the mechanism or timing of progression from localized to disseminated ovarian cancer. The model of </a:t>
            </a:r>
            <a:r>
              <a:rPr lang="en-US" dirty="0" err="1" smtClean="0"/>
              <a:t>unifocal</a:t>
            </a:r>
            <a:r>
              <a:rPr lang="en-US" dirty="0" smtClean="0"/>
              <a:t> disease progressing to diffuse disease is plausible; ovarian cancer also may develop from multiple foci within the abdomen since carcinomatosis can develop after the removal of normal ovaries.</a:t>
            </a:r>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Five-year survival is over 90 percent for the minority of women with stage I disease. This number drops to about 75 to 80 percent with regional disease, and 25 percent for those with distant metastases.</a:t>
            </a:r>
          </a:p>
          <a:p>
            <a:r>
              <a:rPr lang="en-US" dirty="0" smtClean="0"/>
              <a:t>Despite the good prognosis associated with early stage disease, overall five-year survival in women with ovarian cancer is less than 45 percent, in large part because the cancer has spread beyond the ovary at the time of clinical detection in 75 percent of patients.</a:t>
            </a:r>
          </a:p>
          <a:p>
            <a:r>
              <a:rPr lang="en-US" dirty="0" smtClean="0"/>
              <a:t>Mortality from ovarian cancer has decreased only slightly in the past 30 years.</a:t>
            </a:r>
          </a:p>
          <a:p>
            <a:r>
              <a:rPr lang="en-US" dirty="0" smtClean="0"/>
              <a:t>Little is known about the mechanism or timing of progression from localized to disseminated ovarian cancer. The model of </a:t>
            </a:r>
            <a:r>
              <a:rPr lang="en-US" dirty="0" err="1" smtClean="0"/>
              <a:t>unifocal</a:t>
            </a:r>
            <a:r>
              <a:rPr lang="en-US" dirty="0" smtClean="0"/>
              <a:t> disease progressing to diffuse disease is plausible; ovarian cancer also may develop from multiple foci within the abdomen since carcinomatosis can develop after the removal of normal ovaries.</a:t>
            </a:r>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Five-year survival is over 90 percent for the minority of women with stage I disease. This number drops to about 75 to 80 percent with regional disease, and 25 percent for those with distant metastases.</a:t>
            </a:r>
          </a:p>
          <a:p>
            <a:r>
              <a:rPr lang="en-US" dirty="0" smtClean="0"/>
              <a:t>Despite the good prognosis associated with early stage disease, overall five-year survival in women with ovarian cancer is less than 45 percent, in large part because the cancer has spread beyond the ovary at the time of clinical detection in 75 percent of patients.</a:t>
            </a:r>
          </a:p>
          <a:p>
            <a:r>
              <a:rPr lang="en-US" dirty="0" smtClean="0"/>
              <a:t>Mortality from ovarian cancer has decreased only slightly in the past 30 years.</a:t>
            </a:r>
          </a:p>
          <a:p>
            <a:r>
              <a:rPr lang="en-US" dirty="0" smtClean="0"/>
              <a:t>Little is known about the mechanism or timing of progression from localized to disseminated ovarian cancer. The model of </a:t>
            </a:r>
            <a:r>
              <a:rPr lang="en-US" dirty="0" err="1" smtClean="0"/>
              <a:t>unifocal</a:t>
            </a:r>
            <a:r>
              <a:rPr lang="en-US" dirty="0" smtClean="0"/>
              <a:t> disease progressing to diffuse disease is plausible; ovarian cancer also may develop from multiple foci within the abdomen since carcinomatosis can develop after the removal of normal ovaries.</a:t>
            </a:r>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Five-year survival is over 90 percent for the minority of women with stage I disease. This number drops to about 75 to 80 percent with regional disease, and 25 percent for those with distant metastases.</a:t>
            </a:r>
          </a:p>
          <a:p>
            <a:r>
              <a:rPr lang="en-US" dirty="0" smtClean="0"/>
              <a:t>Despite the good prognosis associated with early stage disease, overall five-year survival in women with ovarian cancer is less than 45 percent, in large part because the cancer has spread beyond the ovary at the time of clinical detection in 75 percent of patients.</a:t>
            </a:r>
          </a:p>
          <a:p>
            <a:r>
              <a:rPr lang="en-US" dirty="0" smtClean="0"/>
              <a:t>Mortality from ovarian cancer has decreased only slightly in the past 30 years.</a:t>
            </a:r>
          </a:p>
          <a:p>
            <a:r>
              <a:rPr lang="en-US" dirty="0" smtClean="0"/>
              <a:t>Little is known about the mechanism or timing of progression from localized to disseminated ovarian cancer. The model of </a:t>
            </a:r>
            <a:r>
              <a:rPr lang="en-US" dirty="0" err="1" smtClean="0"/>
              <a:t>unifocal</a:t>
            </a:r>
            <a:r>
              <a:rPr lang="en-US" dirty="0" smtClean="0"/>
              <a:t> disease progressing to diffuse disease is plausible; ovarian cancer also may develop from multiple foci within the abdomen since carcinomatosis can develop after the removal of normal ovaries.</a:t>
            </a:r>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BAA05F1-7149-9243-9282-BD255808F8A7}" type="slidenum">
              <a:rPr lang="en-US">
                <a:latin typeface="Arial" charset="0"/>
                <a:cs typeface="Arial" charset="0"/>
              </a:rPr>
              <a:pPr/>
              <a:t>19</a:t>
            </a:fld>
            <a:endParaRPr lang="en-US">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BRCA2 vs. no mutation = 33.1 months difference in median OS</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1859C2E-B089-0149-9C52-ADBC4126AA8C}" type="slidenum">
              <a:rPr lang="en-US" sz="1200">
                <a:latin typeface="Calibri" charset="0"/>
                <a:cs typeface="Arial" charset="0"/>
              </a:rPr>
              <a:pPr/>
              <a:t>22</a:t>
            </a:fld>
            <a:endParaRPr lang="en-US" sz="1200">
              <a:latin typeface="Calibri"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8AC4A-1557-4904-BB7E-CF16525BAF8A}"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66F07E-E8D7-D241-8AC5-5D8985EB9F9C}" type="datetimeFigureOut">
              <a:rPr lang="en-US" smtClean="0"/>
              <a:t>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78415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6F07E-E8D7-D241-8AC5-5D8985EB9F9C}" type="datetimeFigureOut">
              <a:rPr lang="en-US" smtClean="0"/>
              <a:t>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189682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6F07E-E8D7-D241-8AC5-5D8985EB9F9C}" type="datetimeFigureOut">
              <a:rPr lang="en-US" smtClean="0"/>
              <a:t>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251019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6F07E-E8D7-D241-8AC5-5D8985EB9F9C}" type="datetimeFigureOut">
              <a:rPr lang="en-US" smtClean="0"/>
              <a:t>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426546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66F07E-E8D7-D241-8AC5-5D8985EB9F9C}" type="datetimeFigureOut">
              <a:rPr lang="en-US" smtClean="0"/>
              <a:t>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304030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66F07E-E8D7-D241-8AC5-5D8985EB9F9C}" type="datetimeFigureOut">
              <a:rPr lang="en-US" smtClean="0"/>
              <a:t>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143632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66F07E-E8D7-D241-8AC5-5D8985EB9F9C}" type="datetimeFigureOut">
              <a:rPr lang="en-US" smtClean="0"/>
              <a:t>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3048589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66F07E-E8D7-D241-8AC5-5D8985EB9F9C}" type="datetimeFigureOut">
              <a:rPr lang="en-US" smtClean="0"/>
              <a:t>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3205629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6F07E-E8D7-D241-8AC5-5D8985EB9F9C}" type="datetimeFigureOut">
              <a:rPr lang="en-US" smtClean="0"/>
              <a:t>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277802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66F07E-E8D7-D241-8AC5-5D8985EB9F9C}" type="datetimeFigureOut">
              <a:rPr lang="en-US" smtClean="0"/>
              <a:t>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402610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66F07E-E8D7-D241-8AC5-5D8985EB9F9C}" type="datetimeFigureOut">
              <a:rPr lang="en-US" smtClean="0"/>
              <a:t>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A2880-4670-DF47-A259-F35F3B64419E}" type="slidenum">
              <a:rPr lang="en-US" smtClean="0"/>
              <a:t>‹#›</a:t>
            </a:fld>
            <a:endParaRPr lang="en-US"/>
          </a:p>
        </p:txBody>
      </p:sp>
    </p:spTree>
    <p:extLst>
      <p:ext uri="{BB962C8B-B14F-4D97-AF65-F5344CB8AC3E}">
        <p14:creationId xmlns:p14="http://schemas.microsoft.com/office/powerpoint/2010/main" val="22531461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6F07E-E8D7-D241-8AC5-5D8985EB9F9C}" type="datetimeFigureOut">
              <a:rPr lang="en-US" smtClean="0"/>
              <a:t>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A2880-4670-DF47-A259-F35F3B64419E}" type="slidenum">
              <a:rPr lang="en-US" smtClean="0"/>
              <a:t>‹#›</a:t>
            </a:fld>
            <a:endParaRPr lang="en-US"/>
          </a:p>
        </p:txBody>
      </p:sp>
    </p:spTree>
    <p:extLst>
      <p:ext uri="{BB962C8B-B14F-4D97-AF65-F5344CB8AC3E}">
        <p14:creationId xmlns:p14="http://schemas.microsoft.com/office/powerpoint/2010/main" val="1374532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 Id="rId3"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16.png"/><Relationship Id="rId5" Type="http://schemas.openxmlformats.org/officeDocument/2006/relationships/oleObject" Target="../embeddings/oleObject1.bin"/><Relationship Id="rId6" Type="http://schemas.openxmlformats.org/officeDocument/2006/relationships/image" Target="../media/image17.emf"/><Relationship Id="rId7" Type="http://schemas.openxmlformats.org/officeDocument/2006/relationships/oleObject" Target="../embeddings/Microsoft_Excel_97_-_2004_Worksheet2.xls"/><Relationship Id="rId8"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 Id="rId3" Type="http://schemas.openxmlformats.org/officeDocument/2006/relationships/image" Target="../media/image2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ctrTitle" idx="4294967295"/>
          </p:nvPr>
        </p:nvSpPr>
        <p:spPr>
          <a:xfrm>
            <a:off x="-15875" y="1981200"/>
            <a:ext cx="9144000" cy="2438400"/>
          </a:xfrm>
        </p:spPr>
        <p:txBody>
          <a:bodyPr/>
          <a:lstStyle/>
          <a:p>
            <a:pPr eaLnBrk="1" hangingPunct="1"/>
            <a:r>
              <a:rPr lang="en-US" sz="3200" b="1" dirty="0" smtClean="0">
                <a:solidFill>
                  <a:srgbClr val="000090"/>
                </a:solidFill>
              </a:rPr>
              <a:t>Hereditary Breast and Ovarian Cancer Syndromes:</a:t>
            </a:r>
            <a:br>
              <a:rPr lang="en-US" sz="3200" b="1" dirty="0" smtClean="0">
                <a:solidFill>
                  <a:srgbClr val="000090"/>
                </a:solidFill>
              </a:rPr>
            </a:br>
            <a:r>
              <a:rPr lang="en-US" sz="3200" b="1" dirty="0" smtClean="0">
                <a:solidFill>
                  <a:srgbClr val="000090"/>
                </a:solidFill>
              </a:rPr>
              <a:t/>
            </a:r>
            <a:br>
              <a:rPr lang="en-US" sz="3200" b="1" dirty="0" smtClean="0">
                <a:solidFill>
                  <a:srgbClr val="000090"/>
                </a:solidFill>
              </a:rPr>
            </a:br>
            <a:r>
              <a:rPr lang="en-US" sz="3200" b="1" dirty="0" smtClean="0">
                <a:solidFill>
                  <a:srgbClr val="000090"/>
                </a:solidFill>
              </a:rPr>
              <a:t>Beyond </a:t>
            </a:r>
            <a:r>
              <a:rPr lang="en-US" sz="3200" b="1" dirty="0" smtClean="0">
                <a:solidFill>
                  <a:srgbClr val="000090"/>
                </a:solidFill>
              </a:rPr>
              <a:t>BRCA 1 and </a:t>
            </a:r>
            <a:r>
              <a:rPr lang="en-US" sz="3200" b="1" dirty="0" smtClean="0">
                <a:solidFill>
                  <a:srgbClr val="000090"/>
                </a:solidFill>
              </a:rPr>
              <a:t>2: How far can we go?</a:t>
            </a:r>
            <a:endParaRPr lang="en-US" sz="3200" b="1" dirty="0" smtClean="0">
              <a:solidFill>
                <a:srgbClr val="000090"/>
              </a:solidFill>
            </a:endParaRPr>
          </a:p>
        </p:txBody>
      </p:sp>
      <p:sp>
        <p:nvSpPr>
          <p:cNvPr id="92163" name="Rectangle 7"/>
          <p:cNvSpPr>
            <a:spLocks noChangeArrowheads="1"/>
          </p:cNvSpPr>
          <p:nvPr/>
        </p:nvSpPr>
        <p:spPr bwMode="auto">
          <a:xfrm>
            <a:off x="706438" y="4953000"/>
            <a:ext cx="76993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r>
              <a:rPr lang="fr-FR" altLang="ko-KR" sz="2000" dirty="0" smtClean="0">
                <a:solidFill>
                  <a:srgbClr val="333399"/>
                </a:solidFill>
                <a:ea typeface="Gulim" pitchFamily="34" charset="-127"/>
              </a:rPr>
              <a:t>Muhieddine Seoud, MD, FACOG, FACS</a:t>
            </a:r>
          </a:p>
          <a:p>
            <a:pPr algn="ctr" fontAlgn="base">
              <a:spcBef>
                <a:spcPct val="0"/>
              </a:spcBef>
              <a:spcAft>
                <a:spcPct val="0"/>
              </a:spcAft>
            </a:pPr>
            <a:endParaRPr lang="fr-FR" altLang="ko-KR" sz="2000" dirty="0" smtClean="0">
              <a:solidFill>
                <a:srgbClr val="333399"/>
              </a:solidFill>
              <a:ea typeface="Gulim" pitchFamily="34" charset="-127"/>
            </a:endParaRPr>
          </a:p>
          <a:p>
            <a:pPr algn="ctr" fontAlgn="base">
              <a:spcBef>
                <a:spcPct val="0"/>
              </a:spcBef>
              <a:spcAft>
                <a:spcPct val="0"/>
              </a:spcAft>
            </a:pPr>
            <a:r>
              <a:rPr lang="fr-FR" altLang="ko-KR" sz="2000" dirty="0" smtClean="0">
                <a:solidFill>
                  <a:srgbClr val="333399"/>
                </a:solidFill>
                <a:ea typeface="Gulim" pitchFamily="34" charset="-127"/>
              </a:rPr>
              <a:t>American </a:t>
            </a:r>
            <a:r>
              <a:rPr lang="en-US" altLang="ko-KR" sz="2000" dirty="0" smtClean="0">
                <a:solidFill>
                  <a:srgbClr val="333399"/>
                </a:solidFill>
                <a:ea typeface="Gulim" pitchFamily="34" charset="-127"/>
              </a:rPr>
              <a:t>University</a:t>
            </a:r>
            <a:r>
              <a:rPr lang="fr-FR" altLang="ko-KR" sz="2000" dirty="0" smtClean="0">
                <a:solidFill>
                  <a:srgbClr val="333399"/>
                </a:solidFill>
                <a:ea typeface="Gulim" pitchFamily="34" charset="-127"/>
              </a:rPr>
              <a:t> of Beirut </a:t>
            </a:r>
            <a:r>
              <a:rPr lang="fr-FR" altLang="ko-KR" sz="2000" dirty="0" err="1" smtClean="0">
                <a:solidFill>
                  <a:srgbClr val="333399"/>
                </a:solidFill>
                <a:ea typeface="Gulim" pitchFamily="34" charset="-127"/>
              </a:rPr>
              <a:t>Medical</a:t>
            </a:r>
            <a:r>
              <a:rPr lang="fr-FR" altLang="ko-KR" sz="2000" dirty="0" smtClean="0">
                <a:solidFill>
                  <a:srgbClr val="333399"/>
                </a:solidFill>
                <a:ea typeface="Gulim" pitchFamily="34" charset="-127"/>
              </a:rPr>
              <a:t> Center</a:t>
            </a:r>
          </a:p>
        </p:txBody>
      </p:sp>
      <p:pic>
        <p:nvPicPr>
          <p:cNvPr id="9216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51816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8"/>
          <p:cNvSpPr>
            <a:spLocks noChangeArrowheads="1"/>
          </p:cNvSpPr>
          <p:nvPr/>
        </p:nvSpPr>
        <p:spPr bwMode="auto">
          <a:xfrm>
            <a:off x="2914857" y="6311684"/>
            <a:ext cx="32825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fontAlgn="base">
              <a:spcBef>
                <a:spcPct val="0"/>
              </a:spcBef>
              <a:spcAft>
                <a:spcPct val="0"/>
              </a:spcAft>
            </a:pPr>
            <a:r>
              <a:rPr lang="en-US" altLang="ko-KR" sz="1600" b="1" i="1" dirty="0" smtClean="0">
                <a:solidFill>
                  <a:srgbClr val="333399"/>
                </a:solidFill>
                <a:ea typeface="Gulim" pitchFamily="34" charset="-127"/>
              </a:rPr>
              <a:t>Kuwait City, Kuwait</a:t>
            </a:r>
            <a:r>
              <a:rPr lang="en-US" altLang="ko-KR" sz="1600" b="1" i="1" dirty="0" smtClean="0">
                <a:solidFill>
                  <a:srgbClr val="333399"/>
                </a:solidFill>
                <a:ea typeface="Gulim" pitchFamily="34" charset="-127"/>
              </a:rPr>
              <a:t>, </a:t>
            </a:r>
            <a:r>
              <a:rPr lang="en-US" altLang="ko-KR" sz="1600" b="1" i="1" dirty="0" smtClean="0">
                <a:solidFill>
                  <a:srgbClr val="333399"/>
                </a:solidFill>
                <a:ea typeface="Gulim" pitchFamily="34" charset="-127"/>
              </a:rPr>
              <a:t>February </a:t>
            </a:r>
            <a:r>
              <a:rPr lang="fr-FR" altLang="ko-KR" sz="1600" b="1" i="1" dirty="0" smtClean="0">
                <a:solidFill>
                  <a:srgbClr val="333399"/>
                </a:solidFill>
                <a:ea typeface="Gulim" pitchFamily="34" charset="-127"/>
              </a:rPr>
              <a:t>2017</a:t>
            </a:r>
            <a:endParaRPr lang="fr-FR" altLang="ko-KR" sz="1600" b="1" i="1" dirty="0" smtClean="0">
              <a:solidFill>
                <a:srgbClr val="333399"/>
              </a:solidFill>
              <a:ea typeface="Gulim" pitchFamily="34" charset="-127"/>
            </a:endParaRPr>
          </a:p>
        </p:txBody>
      </p:sp>
      <p:pic>
        <p:nvPicPr>
          <p:cNvPr id="92166" name="Picture 8" descr="C:\Users\mike\Desktop\AUB-Logo-Centered%202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0"/>
            <a:ext cx="19050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8" descr="C:\Users\mike\Desktop\AUB-Logo-Centered%202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20605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0049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78"/>
            <a:ext cx="8229600" cy="662318"/>
          </a:xfrm>
        </p:spPr>
        <p:txBody>
          <a:bodyPr>
            <a:normAutofit/>
          </a:bodyPr>
          <a:lstStyle/>
          <a:p>
            <a:r>
              <a:rPr lang="en-US" sz="2400" dirty="0" smtClean="0">
                <a:solidFill>
                  <a:srgbClr val="000090"/>
                </a:solidFill>
              </a:rPr>
              <a:t>HBOC: </a:t>
            </a:r>
            <a:r>
              <a:rPr lang="en-US" sz="2400" dirty="0">
                <a:solidFill>
                  <a:srgbClr val="000090"/>
                </a:solidFill>
              </a:rPr>
              <a:t>Types of genetic </a:t>
            </a:r>
            <a:r>
              <a:rPr lang="en-US" sz="2400" dirty="0" smtClean="0">
                <a:solidFill>
                  <a:srgbClr val="000090"/>
                </a:solidFill>
              </a:rPr>
              <a:t>events</a:t>
            </a:r>
            <a:endParaRPr lang="en-US" sz="2400" dirty="0">
              <a:solidFill>
                <a:srgbClr val="000090"/>
              </a:solidFill>
            </a:endParaRPr>
          </a:p>
        </p:txBody>
      </p:sp>
      <p:sp>
        <p:nvSpPr>
          <p:cNvPr id="5" name="Content Placeholder 4"/>
          <p:cNvSpPr>
            <a:spLocks noGrp="1"/>
          </p:cNvSpPr>
          <p:nvPr>
            <p:ph idx="1"/>
          </p:nvPr>
        </p:nvSpPr>
        <p:spPr>
          <a:xfrm>
            <a:off x="211660" y="574772"/>
            <a:ext cx="8932340" cy="2321640"/>
          </a:xfrm>
        </p:spPr>
        <p:txBody>
          <a:bodyPr>
            <a:noAutofit/>
          </a:bodyPr>
          <a:lstStyle/>
          <a:p>
            <a:pPr>
              <a:buFont typeface="+mj-lt"/>
              <a:buAutoNum type="arabicPeriod" startAt="4"/>
            </a:pPr>
            <a:r>
              <a:rPr lang="en-US" sz="1900" b="1" i="1" dirty="0" err="1" smtClean="0">
                <a:solidFill>
                  <a:srgbClr val="000090"/>
                </a:solidFill>
                <a:latin typeface="+mj-lt"/>
              </a:rPr>
              <a:t>BRCAness</a:t>
            </a:r>
            <a:r>
              <a:rPr lang="en-US" sz="1900" b="1" i="1" dirty="0" smtClean="0">
                <a:solidFill>
                  <a:srgbClr val="000090"/>
                </a:solidFill>
                <a:latin typeface="+mj-lt"/>
              </a:rPr>
              <a:t>:</a:t>
            </a:r>
          </a:p>
          <a:p>
            <a:pPr lvl="1"/>
            <a:r>
              <a:rPr lang="en-US" sz="1900" dirty="0" smtClean="0">
                <a:latin typeface="+mj-lt"/>
              </a:rPr>
              <a:t>Tumors may carry mutations in </a:t>
            </a:r>
            <a:r>
              <a:rPr lang="en-US" sz="1900" b="1" i="1" dirty="0" smtClean="0">
                <a:solidFill>
                  <a:srgbClr val="000090"/>
                </a:solidFill>
                <a:latin typeface="+mj-lt"/>
              </a:rPr>
              <a:t>other proteins </a:t>
            </a:r>
            <a:r>
              <a:rPr lang="en-US" sz="1900" dirty="0" smtClean="0">
                <a:latin typeface="+mj-lt"/>
              </a:rPr>
              <a:t>associated with DNA repair</a:t>
            </a:r>
          </a:p>
          <a:p>
            <a:endParaRPr lang="en-US" sz="1900" b="1" i="1" dirty="0" smtClean="0">
              <a:solidFill>
                <a:srgbClr val="000090"/>
              </a:solidFill>
              <a:latin typeface="+mj-lt"/>
            </a:endParaRPr>
          </a:p>
          <a:p>
            <a:r>
              <a:rPr lang="en-US" sz="1900" b="1" i="1" dirty="0" smtClean="0">
                <a:solidFill>
                  <a:srgbClr val="000090"/>
                </a:solidFill>
                <a:latin typeface="+mj-lt"/>
              </a:rPr>
              <a:t>Caveats:</a:t>
            </a:r>
          </a:p>
          <a:p>
            <a:pPr marL="914400" lvl="1" indent="-457200">
              <a:buFont typeface="+mj-lt"/>
              <a:buAutoNum type="arabicPeriod"/>
            </a:pPr>
            <a:r>
              <a:rPr lang="en-US" sz="1900" dirty="0" smtClean="0">
                <a:latin typeface="+mj-lt"/>
              </a:rPr>
              <a:t>Unknown risk from specific mutations: </a:t>
            </a:r>
            <a:r>
              <a:rPr lang="en-US" sz="1900" b="1" i="1" u="sng" dirty="0" smtClean="0">
                <a:solidFill>
                  <a:srgbClr val="FF0000"/>
                </a:solidFill>
                <a:latin typeface="+mj-lt"/>
              </a:rPr>
              <a:t>(</a:t>
            </a:r>
            <a:r>
              <a:rPr lang="en-US" sz="1900" b="1" i="1" u="sng" dirty="0" smtClean="0">
                <a:solidFill>
                  <a:srgbClr val="FF0000"/>
                </a:solidFill>
                <a:latin typeface="+mj-lt"/>
              </a:rPr>
              <a:t>V</a:t>
            </a:r>
            <a:r>
              <a:rPr lang="en-US" sz="1900" b="1" i="1" u="sng" dirty="0" smtClean="0">
                <a:solidFill>
                  <a:srgbClr val="000090"/>
                </a:solidFill>
                <a:latin typeface="+mj-lt"/>
              </a:rPr>
              <a:t>ariance of</a:t>
            </a:r>
            <a:r>
              <a:rPr lang="en-US" sz="1900" b="1" i="1" u="sng" dirty="0" smtClean="0">
                <a:solidFill>
                  <a:srgbClr val="FF0000"/>
                </a:solidFill>
                <a:latin typeface="+mj-lt"/>
              </a:rPr>
              <a:t> U</a:t>
            </a:r>
            <a:r>
              <a:rPr lang="en-US" sz="1900" b="1" i="1" u="sng" dirty="0" smtClean="0">
                <a:solidFill>
                  <a:srgbClr val="000090"/>
                </a:solidFill>
                <a:latin typeface="+mj-lt"/>
              </a:rPr>
              <a:t>ndermined</a:t>
            </a:r>
            <a:r>
              <a:rPr lang="en-US" sz="1900" b="1" i="1" u="sng" dirty="0" smtClean="0">
                <a:solidFill>
                  <a:srgbClr val="FF0000"/>
                </a:solidFill>
                <a:latin typeface="+mj-lt"/>
              </a:rPr>
              <a:t> S</a:t>
            </a:r>
            <a:r>
              <a:rPr lang="en-US" sz="1900" b="1" i="1" u="sng" dirty="0" smtClean="0">
                <a:solidFill>
                  <a:srgbClr val="000090"/>
                </a:solidFill>
                <a:latin typeface="+mj-lt"/>
              </a:rPr>
              <a:t>ignificance</a:t>
            </a:r>
            <a:r>
              <a:rPr lang="en-US" sz="1900" b="1" i="1" u="sng" dirty="0" smtClean="0">
                <a:solidFill>
                  <a:srgbClr val="FF0000"/>
                </a:solidFill>
                <a:latin typeface="+mj-lt"/>
              </a:rPr>
              <a:t> )</a:t>
            </a:r>
            <a:endParaRPr lang="en-US" sz="1900" b="1" i="1" u="sng" dirty="0" smtClean="0">
              <a:solidFill>
                <a:srgbClr val="FF0000"/>
              </a:solidFill>
              <a:latin typeface="+mj-lt"/>
            </a:endParaRPr>
          </a:p>
          <a:p>
            <a:pPr marL="914400" lvl="1" indent="-457200">
              <a:buFont typeface="+mj-lt"/>
              <a:buAutoNum type="arabicPeriod"/>
            </a:pPr>
            <a:r>
              <a:rPr lang="en-US" sz="1900" dirty="0" smtClean="0">
                <a:latin typeface="+mj-lt"/>
              </a:rPr>
              <a:t>Unknown impact on prognosis &amp; response rates for some of these mutations</a:t>
            </a:r>
          </a:p>
          <a:p>
            <a:pPr marL="914400" lvl="1" indent="-457200">
              <a:buFont typeface="+mj-lt"/>
              <a:buAutoNum type="arabicPeriod"/>
            </a:pPr>
            <a:r>
              <a:rPr lang="en-US" sz="1900" dirty="0" smtClean="0">
                <a:latin typeface="+mj-lt"/>
              </a:rPr>
              <a:t>The science is rapidly progressing</a:t>
            </a:r>
            <a:endParaRPr lang="en-US" sz="1900" dirty="0">
              <a:latin typeface="+mj-lt"/>
            </a:endParaRPr>
          </a:p>
        </p:txBody>
      </p:sp>
      <p:sp>
        <p:nvSpPr>
          <p:cNvPr id="7" name="Rectangle 6"/>
          <p:cNvSpPr/>
          <p:nvPr/>
        </p:nvSpPr>
        <p:spPr>
          <a:xfrm>
            <a:off x="0" y="6627168"/>
            <a:ext cx="9144000" cy="230832"/>
          </a:xfrm>
          <a:prstGeom prst="rect">
            <a:avLst/>
          </a:prstGeom>
        </p:spPr>
        <p:txBody>
          <a:bodyPr wrap="square">
            <a:spAutoFit/>
          </a:bodyPr>
          <a:lstStyle/>
          <a:p>
            <a:pPr lvl="0">
              <a:spcBef>
                <a:spcPct val="20000"/>
              </a:spcBef>
            </a:pPr>
            <a:r>
              <a:rPr lang="en-US" sz="900" i="1" dirty="0" smtClean="0">
                <a:solidFill>
                  <a:prstClr val="black"/>
                </a:solidFill>
              </a:rPr>
              <a:t>1. Alsop K et al. J </a:t>
            </a:r>
            <a:r>
              <a:rPr lang="en-US" sz="900" i="1" dirty="0" err="1" smtClean="0">
                <a:solidFill>
                  <a:prstClr val="black"/>
                </a:solidFill>
              </a:rPr>
              <a:t>Clin</a:t>
            </a:r>
            <a:r>
              <a:rPr lang="en-US" sz="900" i="1" dirty="0" smtClean="0">
                <a:solidFill>
                  <a:prstClr val="black"/>
                </a:solidFill>
              </a:rPr>
              <a:t> </a:t>
            </a:r>
            <a:r>
              <a:rPr lang="en-US" sz="900" i="1" dirty="0" err="1" smtClean="0">
                <a:solidFill>
                  <a:prstClr val="black"/>
                </a:solidFill>
              </a:rPr>
              <a:t>Oncol</a:t>
            </a:r>
            <a:r>
              <a:rPr lang="en-US" sz="900" i="1" dirty="0" smtClean="0">
                <a:solidFill>
                  <a:prstClr val="black"/>
                </a:solidFill>
              </a:rPr>
              <a:t> 2012;30:263-63. 2.  Liu et </a:t>
            </a:r>
            <a:r>
              <a:rPr lang="en-US" sz="900" i="1" dirty="0">
                <a:solidFill>
                  <a:prstClr val="black"/>
                </a:solidFill>
              </a:rPr>
              <a:t>al. </a:t>
            </a:r>
            <a:r>
              <a:rPr lang="en-US" sz="900" i="1" dirty="0" err="1" smtClean="0">
                <a:solidFill>
                  <a:prstClr val="black"/>
                </a:solidFill>
              </a:rPr>
              <a:t>Clin</a:t>
            </a:r>
            <a:r>
              <a:rPr lang="en-US" sz="900" i="1" dirty="0" smtClean="0">
                <a:solidFill>
                  <a:prstClr val="black"/>
                </a:solidFill>
              </a:rPr>
              <a:t> Cancer 2014;205150-5156. 3. </a:t>
            </a:r>
            <a:r>
              <a:rPr lang="en-US" sz="900" i="1" dirty="0" err="1" smtClean="0">
                <a:solidFill>
                  <a:prstClr val="black"/>
                </a:solidFill>
              </a:rPr>
              <a:t>Lodhia</a:t>
            </a:r>
            <a:r>
              <a:rPr lang="en-US" sz="900" i="1" dirty="0" smtClean="0">
                <a:solidFill>
                  <a:prstClr val="black"/>
                </a:solidFill>
              </a:rPr>
              <a:t> K et al. Ann </a:t>
            </a:r>
            <a:r>
              <a:rPr lang="en-US" sz="900" i="1" dirty="0" err="1" smtClean="0">
                <a:solidFill>
                  <a:prstClr val="black"/>
                </a:solidFill>
              </a:rPr>
              <a:t>Oncol</a:t>
            </a:r>
            <a:r>
              <a:rPr lang="en-US" sz="900" i="1" dirty="0" smtClean="0">
                <a:solidFill>
                  <a:prstClr val="black"/>
                </a:solidFill>
              </a:rPr>
              <a:t> 2015;26;ii31  </a:t>
            </a:r>
            <a:r>
              <a:rPr lang="en-US" sz="900" dirty="0" err="1" smtClean="0">
                <a:solidFill>
                  <a:prstClr val="black"/>
                </a:solidFill>
              </a:rPr>
              <a:t>Pennongton</a:t>
            </a:r>
            <a:r>
              <a:rPr lang="en-US" sz="900" dirty="0" smtClean="0">
                <a:solidFill>
                  <a:prstClr val="black"/>
                </a:solidFill>
              </a:rPr>
              <a:t> KP et al. </a:t>
            </a:r>
            <a:r>
              <a:rPr lang="en-US" sz="900" dirty="0" err="1" smtClean="0">
                <a:solidFill>
                  <a:prstClr val="black"/>
                </a:solidFill>
              </a:rPr>
              <a:t>Clin</a:t>
            </a:r>
            <a:r>
              <a:rPr lang="en-US" sz="900" dirty="0" smtClean="0">
                <a:solidFill>
                  <a:prstClr val="black"/>
                </a:solidFill>
              </a:rPr>
              <a:t> Cancer Res 2014;20:764-75</a:t>
            </a:r>
            <a:endParaRPr lang="en-US" sz="900" i="1" dirty="0" smtClean="0">
              <a:solidFill>
                <a:prstClr val="black"/>
              </a:solidFill>
            </a:endParaRPr>
          </a:p>
        </p:txBody>
      </p:sp>
      <p:pic>
        <p:nvPicPr>
          <p:cNvPr id="8" name="Picture 7"/>
          <p:cNvPicPr>
            <a:picLocks noChangeAspect="1"/>
          </p:cNvPicPr>
          <p:nvPr/>
        </p:nvPicPr>
        <p:blipFill rotWithShape="1">
          <a:blip r:embed="rId2"/>
          <a:srcRect l="9735" t="13904" r="12094" b="12245"/>
          <a:stretch/>
        </p:blipFill>
        <p:spPr>
          <a:xfrm>
            <a:off x="1152371" y="3104179"/>
            <a:ext cx="3923228" cy="3542990"/>
          </a:xfrm>
          <a:prstGeom prst="rect">
            <a:avLst/>
          </a:prstGeom>
        </p:spPr>
      </p:pic>
      <p:pic>
        <p:nvPicPr>
          <p:cNvPr id="9" name="Picture 8"/>
          <p:cNvPicPr>
            <a:picLocks noChangeAspect="1"/>
          </p:cNvPicPr>
          <p:nvPr/>
        </p:nvPicPr>
        <p:blipFill>
          <a:blip r:embed="rId3"/>
          <a:stretch>
            <a:fillRect/>
          </a:stretch>
        </p:blipFill>
        <p:spPr>
          <a:xfrm>
            <a:off x="5709938" y="2763188"/>
            <a:ext cx="2976862" cy="3863979"/>
          </a:xfrm>
          <a:prstGeom prst="rect">
            <a:avLst/>
          </a:prstGeom>
        </p:spPr>
      </p:pic>
    </p:spTree>
    <p:extLst>
      <p:ext uri="{BB962C8B-B14F-4D97-AF65-F5344CB8AC3E}">
        <p14:creationId xmlns:p14="http://schemas.microsoft.com/office/powerpoint/2010/main" val="3909249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57200" y="-23262"/>
            <a:ext cx="8229600" cy="114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defRPr/>
            </a:pPr>
            <a:r>
              <a:rPr lang="en-US" altLang="en-US" sz="2400" dirty="0" smtClean="0">
                <a:solidFill>
                  <a:srgbClr val="000090"/>
                </a:solidFill>
                <a:latin typeface="+mj-lt"/>
                <a:cs typeface="+mn-cs"/>
              </a:rPr>
              <a:t>Germline mutations and cancer risk</a:t>
            </a:r>
          </a:p>
        </p:txBody>
      </p:sp>
      <p:sp>
        <p:nvSpPr>
          <p:cNvPr id="16387" name="Rectangle 5"/>
          <p:cNvSpPr>
            <a:spLocks noChangeArrowheads="1"/>
          </p:cNvSpPr>
          <p:nvPr/>
        </p:nvSpPr>
        <p:spPr bwMode="auto">
          <a:xfrm>
            <a:off x="457200" y="1600835"/>
            <a:ext cx="8458200" cy="452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cs typeface="Arial" charset="0"/>
            </a:endParaRPr>
          </a:p>
        </p:txBody>
      </p:sp>
      <p:pic>
        <p:nvPicPr>
          <p:cNvPr id="16388" name="Picture 7"/>
          <p:cNvPicPr>
            <a:picLocks noChangeAspect="1" noChangeArrowheads="1"/>
          </p:cNvPicPr>
          <p:nvPr/>
        </p:nvPicPr>
        <p:blipFill>
          <a:blip r:embed="rId2">
            <a:extLst>
              <a:ext uri="{28A0092B-C50C-407E-A947-70E740481C1C}">
                <a14:useLocalDpi xmlns:a14="http://schemas.microsoft.com/office/drawing/2010/main" val="0"/>
              </a:ext>
            </a:extLst>
          </a:blip>
          <a:srcRect b="54750"/>
          <a:stretch>
            <a:fillRect/>
          </a:stretch>
        </p:blipFill>
        <p:spPr bwMode="auto">
          <a:xfrm>
            <a:off x="457200" y="1702342"/>
            <a:ext cx="6858000" cy="198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6389" name="Rectangle 8"/>
          <p:cNvSpPr>
            <a:spLocks noChangeArrowheads="1"/>
          </p:cNvSpPr>
          <p:nvPr/>
        </p:nvSpPr>
        <p:spPr bwMode="auto">
          <a:xfrm>
            <a:off x="457201" y="1313235"/>
            <a:ext cx="3898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i="1" u="sng">
                <a:solidFill>
                  <a:srgbClr val="000090"/>
                </a:solidFill>
              </a:rPr>
              <a:t>Sporadic cancer: 2 acquired mutations</a:t>
            </a:r>
          </a:p>
        </p:txBody>
      </p:sp>
      <p:sp>
        <p:nvSpPr>
          <p:cNvPr id="16390" name="Rectangle 11"/>
          <p:cNvSpPr>
            <a:spLocks noChangeArrowheads="1"/>
          </p:cNvSpPr>
          <p:nvPr/>
        </p:nvSpPr>
        <p:spPr bwMode="auto">
          <a:xfrm>
            <a:off x="411164" y="4024791"/>
            <a:ext cx="5509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i="1" u="sng" dirty="0">
                <a:solidFill>
                  <a:srgbClr val="000090"/>
                </a:solidFill>
              </a:rPr>
              <a:t>Hereditary cancer: 1 inherited and 1 acquired mutation</a:t>
            </a:r>
          </a:p>
        </p:txBody>
      </p:sp>
      <p:pic>
        <p:nvPicPr>
          <p:cNvPr id="16391" name="Picture 15"/>
          <p:cNvPicPr>
            <a:picLocks noChangeAspect="1" noChangeArrowheads="1"/>
          </p:cNvPicPr>
          <p:nvPr/>
        </p:nvPicPr>
        <p:blipFill>
          <a:blip r:embed="rId2">
            <a:extLst>
              <a:ext uri="{28A0092B-C50C-407E-A947-70E740481C1C}">
                <a14:useLocalDpi xmlns:a14="http://schemas.microsoft.com/office/drawing/2010/main" val="0"/>
              </a:ext>
            </a:extLst>
          </a:blip>
          <a:srcRect t="57433"/>
          <a:stretch>
            <a:fillRect/>
          </a:stretch>
        </p:blipFill>
        <p:spPr bwMode="auto">
          <a:xfrm>
            <a:off x="457200" y="4443004"/>
            <a:ext cx="6858000" cy="186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6392" name="Text Box 16"/>
          <p:cNvSpPr txBox="1">
            <a:spLocks noChangeArrowheads="1"/>
          </p:cNvSpPr>
          <p:nvPr/>
        </p:nvSpPr>
        <p:spPr bwMode="auto">
          <a:xfrm>
            <a:off x="457200" y="3123425"/>
            <a:ext cx="1849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600" b="1">
                <a:latin typeface="Arial" charset="0"/>
              </a:rPr>
              <a:t>2 working copies</a:t>
            </a:r>
          </a:p>
        </p:txBody>
      </p:sp>
      <p:sp>
        <p:nvSpPr>
          <p:cNvPr id="16393" name="Text Box 17"/>
          <p:cNvSpPr txBox="1">
            <a:spLocks noChangeArrowheads="1"/>
          </p:cNvSpPr>
          <p:nvPr/>
        </p:nvSpPr>
        <p:spPr bwMode="auto">
          <a:xfrm>
            <a:off x="2286000" y="3123426"/>
            <a:ext cx="169790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600" b="1">
                <a:latin typeface="Arial" charset="0"/>
              </a:rPr>
              <a:t>1 working copy</a:t>
            </a:r>
          </a:p>
          <a:p>
            <a:r>
              <a:rPr lang="en-US" sz="1600" b="1">
                <a:latin typeface="Arial" charset="0"/>
              </a:rPr>
              <a:t>1 mutation</a:t>
            </a:r>
          </a:p>
        </p:txBody>
      </p:sp>
      <p:sp>
        <p:nvSpPr>
          <p:cNvPr id="16394" name="Text Box 18"/>
          <p:cNvSpPr txBox="1">
            <a:spLocks noChangeArrowheads="1"/>
          </p:cNvSpPr>
          <p:nvPr/>
        </p:nvSpPr>
        <p:spPr bwMode="auto">
          <a:xfrm>
            <a:off x="4038601" y="3123425"/>
            <a:ext cx="13361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600" b="1">
                <a:latin typeface="Arial" charset="0"/>
              </a:rPr>
              <a:t>2 mutations</a:t>
            </a:r>
          </a:p>
        </p:txBody>
      </p:sp>
      <p:sp>
        <p:nvSpPr>
          <p:cNvPr id="16395" name="Text Box 19"/>
          <p:cNvSpPr txBox="1">
            <a:spLocks noChangeArrowheads="1"/>
          </p:cNvSpPr>
          <p:nvPr/>
        </p:nvSpPr>
        <p:spPr bwMode="auto">
          <a:xfrm>
            <a:off x="5486401" y="3123425"/>
            <a:ext cx="17124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600" b="1">
                <a:latin typeface="Arial" charset="0"/>
              </a:rPr>
              <a:t>tumor develops</a:t>
            </a:r>
          </a:p>
        </p:txBody>
      </p:sp>
      <p:sp>
        <p:nvSpPr>
          <p:cNvPr id="16396" name="Rectangle 20"/>
          <p:cNvSpPr>
            <a:spLocks noChangeArrowheads="1"/>
          </p:cNvSpPr>
          <p:nvPr/>
        </p:nvSpPr>
        <p:spPr bwMode="auto">
          <a:xfrm>
            <a:off x="533400" y="5661076"/>
            <a:ext cx="1676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1 working copy</a:t>
            </a:r>
          </a:p>
          <a:p>
            <a:r>
              <a:rPr lang="en-US" sz="1600" b="1"/>
              <a:t>1 mutation</a:t>
            </a:r>
          </a:p>
        </p:txBody>
      </p:sp>
      <p:sp>
        <p:nvSpPr>
          <p:cNvPr id="16397" name="Rectangle 21"/>
          <p:cNvSpPr>
            <a:spLocks noChangeArrowheads="1"/>
          </p:cNvSpPr>
          <p:nvPr/>
        </p:nvSpPr>
        <p:spPr bwMode="auto">
          <a:xfrm>
            <a:off x="2286001" y="5661076"/>
            <a:ext cx="12068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t>2 mutations</a:t>
            </a:r>
          </a:p>
        </p:txBody>
      </p:sp>
      <p:sp>
        <p:nvSpPr>
          <p:cNvPr id="16398" name="Rectangle 22"/>
          <p:cNvSpPr>
            <a:spLocks noChangeArrowheads="1"/>
          </p:cNvSpPr>
          <p:nvPr/>
        </p:nvSpPr>
        <p:spPr bwMode="auto">
          <a:xfrm>
            <a:off x="3913188" y="5661076"/>
            <a:ext cx="15288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t>tumor develops</a:t>
            </a:r>
          </a:p>
        </p:txBody>
      </p:sp>
      <p:sp>
        <p:nvSpPr>
          <p:cNvPr id="16399" name="AutoShape 25"/>
          <p:cNvSpPr>
            <a:spLocks noChangeArrowheads="1"/>
          </p:cNvSpPr>
          <p:nvPr/>
        </p:nvSpPr>
        <p:spPr bwMode="auto">
          <a:xfrm>
            <a:off x="1614488" y="2412884"/>
            <a:ext cx="976312" cy="486383"/>
          </a:xfrm>
          <a:prstGeom prst="rightArrow">
            <a:avLst>
              <a:gd name="adj1" fmla="val 50000"/>
              <a:gd name="adj2" fmla="val 50185"/>
            </a:avLst>
          </a:prstGeom>
          <a:solidFill>
            <a:schemeClr val="accent1"/>
          </a:solidFill>
          <a:ln w="9525">
            <a:solidFill>
              <a:schemeClr val="tx1"/>
            </a:solidFill>
            <a:miter lim="800000"/>
            <a:headEnd/>
            <a:tailEnd/>
          </a:ln>
        </p:spPr>
        <p:txBody>
          <a:bodyPr wrap="none" anchor="ctr"/>
          <a:lstStyle/>
          <a:p>
            <a:pPr algn="ctr"/>
            <a:endParaRPr lang="en-US">
              <a:solidFill>
                <a:schemeClr val="bg2"/>
              </a:solidFill>
            </a:endParaRPr>
          </a:p>
          <a:p>
            <a:pPr algn="ctr"/>
            <a:endParaRPr lang="en-US"/>
          </a:p>
        </p:txBody>
      </p:sp>
      <p:sp>
        <p:nvSpPr>
          <p:cNvPr id="16400" name="AutoShape 26"/>
          <p:cNvSpPr>
            <a:spLocks noChangeArrowheads="1"/>
          </p:cNvSpPr>
          <p:nvPr/>
        </p:nvSpPr>
        <p:spPr bwMode="auto">
          <a:xfrm>
            <a:off x="3367088" y="2412884"/>
            <a:ext cx="976312" cy="486383"/>
          </a:xfrm>
          <a:prstGeom prst="rightArrow">
            <a:avLst>
              <a:gd name="adj1" fmla="val 50000"/>
              <a:gd name="adj2" fmla="val 50185"/>
            </a:avLst>
          </a:prstGeom>
          <a:solidFill>
            <a:schemeClr val="accent1"/>
          </a:solidFill>
          <a:ln w="9525">
            <a:solidFill>
              <a:schemeClr val="tx1"/>
            </a:solidFill>
            <a:miter lim="800000"/>
            <a:headEnd/>
            <a:tailEnd/>
          </a:ln>
        </p:spPr>
        <p:txBody>
          <a:bodyPr wrap="none" anchor="ctr"/>
          <a:lstStyle/>
          <a:p>
            <a:pPr algn="ctr"/>
            <a:endParaRPr lang="en-US">
              <a:solidFill>
                <a:schemeClr val="bg2"/>
              </a:solidFill>
            </a:endParaRPr>
          </a:p>
          <a:p>
            <a:pPr algn="ctr"/>
            <a:endParaRPr lang="en-US"/>
          </a:p>
        </p:txBody>
      </p:sp>
      <p:sp>
        <p:nvSpPr>
          <p:cNvPr id="16401" name="AutoShape 27"/>
          <p:cNvSpPr>
            <a:spLocks noChangeArrowheads="1"/>
          </p:cNvSpPr>
          <p:nvPr/>
        </p:nvSpPr>
        <p:spPr bwMode="auto">
          <a:xfrm>
            <a:off x="4876801" y="2412884"/>
            <a:ext cx="976313" cy="486383"/>
          </a:xfrm>
          <a:prstGeom prst="rightArrow">
            <a:avLst>
              <a:gd name="adj1" fmla="val 50000"/>
              <a:gd name="adj2" fmla="val 50185"/>
            </a:avLst>
          </a:prstGeom>
          <a:solidFill>
            <a:schemeClr val="accent1"/>
          </a:solidFill>
          <a:ln w="9525">
            <a:solidFill>
              <a:schemeClr val="tx1"/>
            </a:solidFill>
            <a:miter lim="800000"/>
            <a:headEnd/>
            <a:tailEnd/>
          </a:ln>
        </p:spPr>
        <p:txBody>
          <a:bodyPr wrap="none" anchor="ctr"/>
          <a:lstStyle/>
          <a:p>
            <a:pPr algn="ctr"/>
            <a:endParaRPr lang="en-US">
              <a:solidFill>
                <a:schemeClr val="bg2"/>
              </a:solidFill>
            </a:endParaRPr>
          </a:p>
          <a:p>
            <a:pPr algn="ctr"/>
            <a:endParaRPr lang="en-US"/>
          </a:p>
        </p:txBody>
      </p:sp>
      <p:sp>
        <p:nvSpPr>
          <p:cNvPr id="16402" name="AutoShape 28"/>
          <p:cNvSpPr>
            <a:spLocks noChangeArrowheads="1"/>
          </p:cNvSpPr>
          <p:nvPr/>
        </p:nvSpPr>
        <p:spPr bwMode="auto">
          <a:xfrm>
            <a:off x="1600200" y="4950534"/>
            <a:ext cx="976313" cy="486383"/>
          </a:xfrm>
          <a:prstGeom prst="rightArrow">
            <a:avLst>
              <a:gd name="adj1" fmla="val 50000"/>
              <a:gd name="adj2" fmla="val 50185"/>
            </a:avLst>
          </a:prstGeom>
          <a:solidFill>
            <a:schemeClr val="accent1"/>
          </a:solidFill>
          <a:ln w="9525">
            <a:solidFill>
              <a:schemeClr val="tx1"/>
            </a:solidFill>
            <a:miter lim="800000"/>
            <a:headEnd/>
            <a:tailEnd/>
          </a:ln>
        </p:spPr>
        <p:txBody>
          <a:bodyPr wrap="none" anchor="ctr"/>
          <a:lstStyle/>
          <a:p>
            <a:pPr algn="ctr"/>
            <a:endParaRPr lang="en-US">
              <a:solidFill>
                <a:schemeClr val="bg2"/>
              </a:solidFill>
            </a:endParaRPr>
          </a:p>
          <a:p>
            <a:pPr algn="ctr"/>
            <a:endParaRPr lang="en-US"/>
          </a:p>
        </p:txBody>
      </p:sp>
      <p:sp>
        <p:nvSpPr>
          <p:cNvPr id="16403" name="AutoShape 29"/>
          <p:cNvSpPr>
            <a:spLocks noChangeArrowheads="1"/>
          </p:cNvSpPr>
          <p:nvPr/>
        </p:nvSpPr>
        <p:spPr bwMode="auto">
          <a:xfrm>
            <a:off x="3200401" y="4950534"/>
            <a:ext cx="976313" cy="486383"/>
          </a:xfrm>
          <a:prstGeom prst="rightArrow">
            <a:avLst>
              <a:gd name="adj1" fmla="val 50000"/>
              <a:gd name="adj2" fmla="val 50185"/>
            </a:avLst>
          </a:prstGeom>
          <a:solidFill>
            <a:schemeClr val="accent1"/>
          </a:solidFill>
          <a:ln w="9525">
            <a:solidFill>
              <a:schemeClr val="tx1"/>
            </a:solidFill>
            <a:miter lim="800000"/>
            <a:headEnd/>
            <a:tailEnd/>
          </a:ln>
        </p:spPr>
        <p:txBody>
          <a:bodyPr wrap="none" anchor="ctr"/>
          <a:lstStyle/>
          <a:p>
            <a:pPr algn="ctr"/>
            <a:endParaRPr lang="en-US">
              <a:solidFill>
                <a:schemeClr val="bg2"/>
              </a:solidFill>
            </a:endParaRPr>
          </a:p>
          <a:p>
            <a:pPr algn="ctr"/>
            <a:endParaRPr lang="en-US"/>
          </a:p>
        </p:txBody>
      </p:sp>
      <p:sp>
        <p:nvSpPr>
          <p:cNvPr id="2" name="TextBox 1"/>
          <p:cNvSpPr txBox="1"/>
          <p:nvPr/>
        </p:nvSpPr>
        <p:spPr>
          <a:xfrm>
            <a:off x="-148628" y="4581202"/>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509451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4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03"/>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6" grpId="0"/>
      <p:bldP spid="16397" grpId="0"/>
      <p:bldP spid="16398" grpId="0"/>
      <p:bldP spid="16402" grpId="0" animBg="1"/>
      <p:bldP spid="16403"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autoDomin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9333"/>
            <a:ext cx="3957638" cy="516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p:cNvSpPr txBox="1">
            <a:spLocks noChangeArrowheads="1"/>
          </p:cNvSpPr>
          <p:nvPr/>
        </p:nvSpPr>
        <p:spPr bwMode="auto">
          <a:xfrm>
            <a:off x="0" y="5533425"/>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pPr>
              <a:buFont typeface="Arial" charset="0"/>
              <a:buChar char="•"/>
            </a:pPr>
            <a:r>
              <a:rPr lang="en-US" sz="2000" dirty="0">
                <a:latin typeface="+mn-lt"/>
              </a:rPr>
              <a:t> Parent of either sex has </a:t>
            </a:r>
            <a:r>
              <a:rPr lang="en-US" sz="2000" dirty="0" smtClean="0">
                <a:latin typeface="+mn-lt"/>
              </a:rPr>
              <a:t>a</a:t>
            </a:r>
            <a:r>
              <a:rPr lang="en-US" sz="2000" dirty="0" smtClean="0">
                <a:solidFill>
                  <a:schemeClr val="bg1"/>
                </a:solidFill>
                <a:latin typeface="+mn-lt"/>
              </a:rPr>
              <a:t> </a:t>
            </a:r>
            <a:r>
              <a:rPr lang="en-US" sz="2000" dirty="0">
                <a:latin typeface="+mn-lt"/>
              </a:rPr>
              <a:t>50-50 chance of passing </a:t>
            </a:r>
            <a:r>
              <a:rPr lang="en-US" sz="2000" dirty="0" smtClean="0">
                <a:latin typeface="+mn-lt"/>
              </a:rPr>
              <a:t>a mutation </a:t>
            </a:r>
            <a:r>
              <a:rPr lang="en-US" sz="2000" dirty="0">
                <a:latin typeface="+mn-lt"/>
              </a:rPr>
              <a:t>to a child of </a:t>
            </a:r>
            <a:r>
              <a:rPr lang="en-US" sz="2000" dirty="0" smtClean="0">
                <a:latin typeface="+mn-lt"/>
              </a:rPr>
              <a:t>either </a:t>
            </a:r>
            <a:r>
              <a:rPr lang="en-US" sz="2000" dirty="0">
                <a:latin typeface="+mn-lt"/>
              </a:rPr>
              <a:t>sex</a:t>
            </a:r>
          </a:p>
          <a:p>
            <a:r>
              <a:rPr lang="en-US" sz="2000" dirty="0">
                <a:latin typeface="+mn-lt"/>
              </a:rPr>
              <a:t> </a:t>
            </a:r>
          </a:p>
          <a:p>
            <a:pPr>
              <a:buFont typeface="Arial" charset="0"/>
              <a:buChar char="•"/>
            </a:pPr>
            <a:r>
              <a:rPr lang="en-US" sz="2000" dirty="0">
                <a:latin typeface="+mn-lt"/>
              </a:rPr>
              <a:t> </a:t>
            </a:r>
            <a:r>
              <a:rPr lang="en-US" sz="2000" b="1" i="1" dirty="0">
                <a:solidFill>
                  <a:srgbClr val="000090"/>
                </a:solidFill>
                <a:latin typeface="+mn-lt"/>
              </a:rPr>
              <a:t>Paternal family history</a:t>
            </a:r>
            <a:r>
              <a:rPr lang="en-US" sz="2000" dirty="0">
                <a:latin typeface="+mn-lt"/>
              </a:rPr>
              <a:t> </a:t>
            </a:r>
            <a:r>
              <a:rPr lang="en-US" sz="2000" dirty="0" smtClean="0">
                <a:latin typeface="+mn-lt"/>
              </a:rPr>
              <a:t>shouldn’t </a:t>
            </a:r>
            <a:r>
              <a:rPr lang="en-US" sz="2000" dirty="0">
                <a:latin typeface="+mn-lt"/>
              </a:rPr>
              <a:t>be ignored </a:t>
            </a:r>
            <a:r>
              <a:rPr lang="en-US" sz="2000" dirty="0" smtClean="0">
                <a:latin typeface="+mn-lt"/>
              </a:rPr>
              <a:t>when </a:t>
            </a:r>
            <a:r>
              <a:rPr lang="en-US" sz="2000" dirty="0">
                <a:latin typeface="+mn-lt"/>
              </a:rPr>
              <a:t>we’re </a:t>
            </a:r>
            <a:r>
              <a:rPr lang="en-US" sz="2000" dirty="0" smtClean="0">
                <a:latin typeface="+mn-lt"/>
              </a:rPr>
              <a:t>discussing BCA or OCA</a:t>
            </a:r>
            <a:endParaRPr lang="en-US" sz="2000" dirty="0">
              <a:latin typeface="+mn-lt"/>
            </a:endParaRPr>
          </a:p>
        </p:txBody>
      </p:sp>
      <p:cxnSp>
        <p:nvCxnSpPr>
          <p:cNvPr id="4" name="Straight Arrow Connector 3"/>
          <p:cNvCxnSpPr/>
          <p:nvPr/>
        </p:nvCxnSpPr>
        <p:spPr>
          <a:xfrm>
            <a:off x="3033889" y="1298222"/>
            <a:ext cx="395111"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271889" y="3769078"/>
            <a:ext cx="395111" cy="571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335889" y="3769078"/>
            <a:ext cx="486304" cy="571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3642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28" y="219812"/>
            <a:ext cx="8945541" cy="572138"/>
          </a:xfrm>
        </p:spPr>
        <p:txBody>
          <a:bodyPr>
            <a:noAutofit/>
          </a:bodyPr>
          <a:lstStyle/>
          <a:p>
            <a:r>
              <a:rPr lang="en-US" sz="2000" dirty="0" smtClean="0">
                <a:solidFill>
                  <a:srgbClr val="000090"/>
                </a:solidFill>
                <a:latin typeface="Calibri" pitchFamily="34" charset="0"/>
              </a:rPr>
              <a:t>HBOCS: </a:t>
            </a:r>
            <a:r>
              <a:rPr lang="en-US" sz="2000" dirty="0">
                <a:solidFill>
                  <a:srgbClr val="000090"/>
                </a:solidFill>
              </a:rPr>
              <a:t>Patients with an increased likelihood of having an inherited predisposition </a:t>
            </a:r>
            <a:r>
              <a:rPr lang="en-US" sz="2400" dirty="0" smtClean="0"/>
              <a:t/>
            </a:r>
            <a:br>
              <a:rPr lang="en-US" sz="2400" dirty="0" smtClean="0"/>
            </a:br>
            <a:r>
              <a:rPr lang="en-US" sz="2400" b="1" dirty="0" smtClean="0">
                <a:solidFill>
                  <a:srgbClr val="000090"/>
                </a:solidFill>
              </a:rPr>
              <a:t>Women </a:t>
            </a:r>
            <a:r>
              <a:rPr lang="en-US" sz="2400" b="1" i="1" u="sng" dirty="0">
                <a:solidFill>
                  <a:srgbClr val="000090"/>
                </a:solidFill>
              </a:rPr>
              <a:t>AFFECTED</a:t>
            </a:r>
            <a:r>
              <a:rPr lang="en-US" sz="2400" b="1" dirty="0">
                <a:solidFill>
                  <a:srgbClr val="000090"/>
                </a:solidFill>
              </a:rPr>
              <a:t> with: </a:t>
            </a:r>
          </a:p>
        </p:txBody>
      </p:sp>
      <p:sp>
        <p:nvSpPr>
          <p:cNvPr id="11" name="Content Placeholder 10"/>
          <p:cNvSpPr>
            <a:spLocks noGrp="1"/>
          </p:cNvSpPr>
          <p:nvPr>
            <p:ph sz="half" idx="1"/>
          </p:nvPr>
        </p:nvSpPr>
        <p:spPr>
          <a:xfrm>
            <a:off x="198459" y="1058470"/>
            <a:ext cx="4297341" cy="5067694"/>
          </a:xfrm>
          <a:solidFill>
            <a:schemeClr val="accent1">
              <a:lumMod val="20000"/>
              <a:lumOff val="80000"/>
            </a:schemeClr>
          </a:solidFill>
          <a:ln>
            <a:solidFill>
              <a:schemeClr val="tx1"/>
            </a:solidFill>
          </a:ln>
        </p:spPr>
        <p:txBody>
          <a:bodyPr>
            <a:normAutofit fontScale="77500" lnSpcReduction="20000"/>
          </a:bodyPr>
          <a:lstStyle/>
          <a:p>
            <a:pPr marL="457200" indent="-457200">
              <a:buFont typeface="+mj-lt"/>
              <a:buAutoNum type="arabicPeriod"/>
            </a:pPr>
            <a:r>
              <a:rPr lang="en-US" dirty="0"/>
              <a:t>High grade EOC/TC/</a:t>
            </a:r>
            <a:r>
              <a:rPr lang="en-US" dirty="0" smtClean="0"/>
              <a:t>PPC</a:t>
            </a:r>
            <a:endParaRPr lang="en-US" dirty="0"/>
          </a:p>
          <a:p>
            <a:pPr marL="457200" indent="-457200">
              <a:buFont typeface="+mj-lt"/>
              <a:buAutoNum type="arabicPeriod"/>
            </a:pPr>
            <a:endParaRPr lang="en-US" dirty="0"/>
          </a:p>
          <a:p>
            <a:pPr marL="457200" indent="-457200">
              <a:buFont typeface="+mj-lt"/>
              <a:buAutoNum type="arabicPeriod"/>
            </a:pPr>
            <a:r>
              <a:rPr lang="en-US" dirty="0"/>
              <a:t>BCA ≤ 45 years </a:t>
            </a:r>
          </a:p>
          <a:p>
            <a:pPr marL="457200" indent="-457200">
              <a:buFont typeface="+mj-lt"/>
              <a:buAutoNum type="arabicPeriod"/>
            </a:pPr>
            <a:endParaRPr lang="en-US" dirty="0"/>
          </a:p>
          <a:p>
            <a:pPr marL="457200" indent="-457200">
              <a:buFont typeface="+mj-lt"/>
              <a:buAutoNum type="arabicPeriod"/>
            </a:pPr>
            <a:r>
              <a:rPr lang="en-US" dirty="0"/>
              <a:t>BCA </a:t>
            </a:r>
            <a:r>
              <a:rPr lang="en-US" dirty="0" smtClean="0"/>
              <a:t>with:</a:t>
            </a:r>
          </a:p>
          <a:p>
            <a:pPr marL="857250" lvl="1" indent="-457200">
              <a:buFont typeface="Arial"/>
              <a:buChar char="•"/>
            </a:pPr>
            <a:r>
              <a:rPr lang="en-US" dirty="0" smtClean="0"/>
              <a:t>close </a:t>
            </a:r>
            <a:r>
              <a:rPr lang="en-US" dirty="0" err="1"/>
              <a:t>relative</a:t>
            </a:r>
            <a:r>
              <a:rPr lang="en-US" baseline="30000" dirty="0" err="1"/>
              <a:t>b</a:t>
            </a:r>
            <a:r>
              <a:rPr lang="en-US" dirty="0"/>
              <a:t> with BCA ≤ 50 </a:t>
            </a:r>
            <a:r>
              <a:rPr lang="en-US" dirty="0" err="1" smtClean="0"/>
              <a:t>yrs</a:t>
            </a:r>
            <a:endParaRPr lang="en-US" dirty="0" smtClean="0"/>
          </a:p>
          <a:p>
            <a:pPr marL="857250" lvl="1" indent="-457200">
              <a:buFont typeface="Arial"/>
              <a:buChar char="•"/>
            </a:pPr>
            <a:r>
              <a:rPr lang="en-US" dirty="0" smtClean="0"/>
              <a:t>close </a:t>
            </a:r>
            <a:r>
              <a:rPr lang="en-US" dirty="0" err="1"/>
              <a:t>relative</a:t>
            </a:r>
            <a:r>
              <a:rPr lang="en-US" baseline="30000" dirty="0" err="1"/>
              <a:t>b</a:t>
            </a:r>
            <a:r>
              <a:rPr lang="en-US" dirty="0"/>
              <a:t> with EOC/TC/</a:t>
            </a:r>
            <a:r>
              <a:rPr lang="en-US" dirty="0" smtClean="0"/>
              <a:t>PPC</a:t>
            </a:r>
            <a:endParaRPr lang="en-US" dirty="0"/>
          </a:p>
          <a:p>
            <a:pPr marL="457200" indent="-457200">
              <a:buFont typeface="+mj-lt"/>
              <a:buAutoNum type="arabicPeriod"/>
            </a:pPr>
            <a:endParaRPr lang="en-US" dirty="0"/>
          </a:p>
          <a:p>
            <a:pPr marL="457200" indent="-457200">
              <a:buFont typeface="+mj-lt"/>
              <a:buAutoNum type="arabicPeriod"/>
            </a:pPr>
            <a:r>
              <a:rPr lang="en-US" dirty="0"/>
              <a:t>BCA </a:t>
            </a:r>
            <a:r>
              <a:rPr lang="en-US" dirty="0" smtClean="0"/>
              <a:t>≤ 50 </a:t>
            </a:r>
            <a:r>
              <a:rPr lang="en-US" dirty="0"/>
              <a:t>years with a limited family </a:t>
            </a:r>
            <a:r>
              <a:rPr lang="en-US" dirty="0" err="1"/>
              <a:t>history</a:t>
            </a:r>
            <a:r>
              <a:rPr lang="en-US" baseline="30000" dirty="0" err="1"/>
              <a:t>c</a:t>
            </a:r>
            <a:r>
              <a:rPr lang="en-US" dirty="0"/>
              <a:t> </a:t>
            </a:r>
          </a:p>
          <a:p>
            <a:pPr marL="457200" indent="-457200">
              <a:buFont typeface="+mj-lt"/>
              <a:buAutoNum type="arabicPeriod"/>
            </a:pPr>
            <a:endParaRPr lang="en-US" dirty="0"/>
          </a:p>
          <a:p>
            <a:pPr marL="457200" indent="-457200">
              <a:buFont typeface="+mj-lt"/>
              <a:buAutoNum type="arabicPeriod"/>
            </a:pPr>
            <a:r>
              <a:rPr lang="en-US" dirty="0"/>
              <a:t>BCA with </a:t>
            </a:r>
            <a:r>
              <a:rPr lang="en-US" dirty="0" smtClean="0"/>
              <a:t>≥ 2 </a:t>
            </a:r>
            <a:r>
              <a:rPr lang="en-US" dirty="0"/>
              <a:t>close </a:t>
            </a:r>
            <a:r>
              <a:rPr lang="en-US" dirty="0" err="1"/>
              <a:t>relatives</a:t>
            </a:r>
            <a:r>
              <a:rPr lang="en-US" baseline="30000" dirty="0" err="1"/>
              <a:t>b</a:t>
            </a:r>
            <a:r>
              <a:rPr lang="en-US" dirty="0"/>
              <a:t> with BCA at any age </a:t>
            </a:r>
          </a:p>
        </p:txBody>
      </p:sp>
      <p:sp>
        <p:nvSpPr>
          <p:cNvPr id="12" name="Content Placeholder 11"/>
          <p:cNvSpPr>
            <a:spLocks noGrp="1"/>
          </p:cNvSpPr>
          <p:nvPr>
            <p:ph sz="half" idx="2"/>
          </p:nvPr>
        </p:nvSpPr>
        <p:spPr>
          <a:xfrm>
            <a:off x="4648199" y="1058470"/>
            <a:ext cx="4183227" cy="5067693"/>
          </a:xfrm>
          <a:solidFill>
            <a:srgbClr val="DCE6F2"/>
          </a:solidFill>
          <a:ln>
            <a:solidFill>
              <a:srgbClr val="000000"/>
            </a:solidFill>
          </a:ln>
        </p:spPr>
        <p:txBody>
          <a:bodyPr>
            <a:normAutofit fontScale="77500" lnSpcReduction="20000"/>
          </a:bodyPr>
          <a:lstStyle/>
          <a:p>
            <a:pPr marL="457200" indent="-457200">
              <a:buFont typeface="+mj-lt"/>
              <a:buAutoNum type="arabicPeriod" startAt="6"/>
            </a:pPr>
            <a:r>
              <a:rPr lang="en-US" dirty="0"/>
              <a:t>BCA with </a:t>
            </a:r>
            <a:r>
              <a:rPr lang="en-US" dirty="0" smtClean="0"/>
              <a:t>≥ 2 </a:t>
            </a:r>
            <a:r>
              <a:rPr lang="en-US" dirty="0"/>
              <a:t>close </a:t>
            </a:r>
            <a:r>
              <a:rPr lang="en-US" dirty="0" err="1"/>
              <a:t>relatives</a:t>
            </a:r>
            <a:r>
              <a:rPr lang="en-US" baseline="30000" dirty="0" err="1"/>
              <a:t>b</a:t>
            </a:r>
            <a:r>
              <a:rPr lang="en-US" dirty="0"/>
              <a:t> with pancreatic cancer, </a:t>
            </a:r>
            <a:r>
              <a:rPr lang="en-US" dirty="0" smtClean="0"/>
              <a:t>prostate </a:t>
            </a:r>
            <a:r>
              <a:rPr lang="en-US" dirty="0"/>
              <a:t>cancer (GS ≥ 7) </a:t>
            </a:r>
          </a:p>
          <a:p>
            <a:pPr marL="457200" indent="-457200">
              <a:buFont typeface="+mj-lt"/>
              <a:buAutoNum type="arabicPeriod" startAt="6"/>
            </a:pPr>
            <a:endParaRPr lang="en-US" dirty="0"/>
          </a:p>
          <a:p>
            <a:pPr marL="457200" indent="-457200">
              <a:buFont typeface="+mj-lt"/>
              <a:buAutoNum type="arabicPeriod" startAt="6"/>
            </a:pPr>
            <a:r>
              <a:rPr lang="en-US" dirty="0"/>
              <a:t>2 breast 1ries, with the 1rst dx </a:t>
            </a:r>
            <a:r>
              <a:rPr lang="en-US" u="sng" dirty="0"/>
              <a:t>&lt;</a:t>
            </a:r>
            <a:r>
              <a:rPr lang="en-US" dirty="0"/>
              <a:t> 50 </a:t>
            </a:r>
            <a:r>
              <a:rPr lang="en-US" dirty="0" err="1"/>
              <a:t>ys</a:t>
            </a:r>
            <a:endParaRPr lang="en-US" dirty="0"/>
          </a:p>
          <a:p>
            <a:pPr marL="457200" indent="-457200">
              <a:buFont typeface="+mj-lt"/>
              <a:buAutoNum type="arabicPeriod" startAt="6"/>
            </a:pPr>
            <a:endParaRPr lang="en-US" dirty="0"/>
          </a:p>
          <a:p>
            <a:pPr marL="457200" indent="-457200">
              <a:buFont typeface="+mj-lt"/>
              <a:buAutoNum type="arabicPeriod" startAt="6"/>
            </a:pPr>
            <a:r>
              <a:rPr lang="en-US" dirty="0"/>
              <a:t>Triple negative BCA </a:t>
            </a:r>
            <a:r>
              <a:rPr lang="en-US" dirty="0" smtClean="0"/>
              <a:t>≤ 60 </a:t>
            </a:r>
            <a:r>
              <a:rPr lang="en-US" dirty="0"/>
              <a:t>years </a:t>
            </a:r>
          </a:p>
          <a:p>
            <a:pPr marL="457200" indent="-457200">
              <a:buFont typeface="+mj-lt"/>
              <a:buAutoNum type="arabicPeriod" startAt="6"/>
            </a:pPr>
            <a:endParaRPr lang="en-US" dirty="0"/>
          </a:p>
          <a:p>
            <a:pPr marL="457200" indent="-457200">
              <a:buFont typeface="+mj-lt"/>
              <a:buAutoNum type="arabicPeriod" startAt="6"/>
            </a:pPr>
            <a:r>
              <a:rPr lang="en-US" dirty="0"/>
              <a:t>BCA and Ashkenazi Jewish ancestry </a:t>
            </a:r>
          </a:p>
          <a:p>
            <a:pPr marL="457200" indent="-457200">
              <a:buFont typeface="+mj-lt"/>
              <a:buAutoNum type="arabicPeriod" startAt="6"/>
            </a:pPr>
            <a:endParaRPr lang="en-US" dirty="0"/>
          </a:p>
          <a:p>
            <a:pPr marL="457200" indent="-457200">
              <a:buFont typeface="+mj-lt"/>
              <a:buAutoNum type="arabicPeriod" startAt="6"/>
            </a:pPr>
            <a:r>
              <a:rPr lang="en-US" dirty="0"/>
              <a:t>Pancreatic cancer with </a:t>
            </a:r>
            <a:r>
              <a:rPr lang="en-US" dirty="0" smtClean="0"/>
              <a:t>≥ 2 </a:t>
            </a:r>
            <a:r>
              <a:rPr lang="en-US" dirty="0"/>
              <a:t>close </a:t>
            </a:r>
            <a:r>
              <a:rPr lang="en-US" dirty="0" err="1"/>
              <a:t>relatives</a:t>
            </a:r>
            <a:r>
              <a:rPr lang="en-US" baseline="30000" dirty="0" err="1"/>
              <a:t>b</a:t>
            </a:r>
            <a:r>
              <a:rPr lang="en-US" dirty="0"/>
              <a:t> with BCA, prostate cancer (GS ≥ 7) </a:t>
            </a:r>
          </a:p>
        </p:txBody>
      </p:sp>
      <p:sp>
        <p:nvSpPr>
          <p:cNvPr id="5" name="Rectangle 4"/>
          <p:cNvSpPr/>
          <p:nvPr/>
        </p:nvSpPr>
        <p:spPr>
          <a:xfrm>
            <a:off x="198459" y="6432709"/>
            <a:ext cx="8922510" cy="400110"/>
          </a:xfrm>
          <a:prstGeom prst="rect">
            <a:avLst/>
          </a:prstGeom>
        </p:spPr>
        <p:txBody>
          <a:bodyPr wrap="square">
            <a:spAutoFit/>
          </a:bodyPr>
          <a:lstStyle/>
          <a:p>
            <a:r>
              <a:rPr lang="en-US" sz="1000" baseline="30000" dirty="0" smtClean="0">
                <a:cs typeface="Arial"/>
              </a:rPr>
              <a:t>b Close relative is defined as a first degree (parent, sibling, offspring), second degree</a:t>
            </a:r>
            <a:r>
              <a:rPr lang="en-US" sz="1000" dirty="0" smtClean="0">
                <a:cs typeface="Arial"/>
              </a:rPr>
              <a:t> </a:t>
            </a:r>
            <a:r>
              <a:rPr lang="en-US" sz="1000" baseline="30000" dirty="0" smtClean="0">
                <a:cs typeface="Arial"/>
              </a:rPr>
              <a:t>(grandparent, grandchild, uncle, aunt, nephew, niece, half-sibling) or third degree (first cousin, great-grandparent or great-grandchild) relative</a:t>
            </a:r>
            <a:r>
              <a:rPr lang="en-US" sz="1000" dirty="0" smtClean="0">
                <a:cs typeface="Arial"/>
              </a:rPr>
              <a:t> </a:t>
            </a:r>
          </a:p>
          <a:p>
            <a:r>
              <a:rPr lang="en-US" sz="1000" dirty="0" smtClean="0">
                <a:cs typeface="Arial"/>
              </a:rPr>
              <a:t>c </a:t>
            </a:r>
            <a:r>
              <a:rPr lang="en-US" sz="1000" dirty="0">
                <a:cs typeface="Arial"/>
              </a:rPr>
              <a:t>Limited family history includes fewer than 2 first- or second-degree female relatives of female relatives surviving beyond 45 years</a:t>
            </a:r>
            <a:r>
              <a:rPr lang="en-US" sz="1000" dirty="0"/>
              <a:t>. </a:t>
            </a:r>
            <a:endParaRPr lang="en-US" sz="1000" dirty="0" smtClean="0"/>
          </a:p>
        </p:txBody>
      </p:sp>
      <p:pic>
        <p:nvPicPr>
          <p:cNvPr id="6" name="Picture 5"/>
          <p:cNvPicPr>
            <a:picLocks noChangeAspect="1"/>
          </p:cNvPicPr>
          <p:nvPr/>
        </p:nvPicPr>
        <p:blipFill>
          <a:blip r:embed="rId3"/>
          <a:stretch>
            <a:fillRect/>
          </a:stretch>
        </p:blipFill>
        <p:spPr>
          <a:xfrm>
            <a:off x="6382378" y="500361"/>
            <a:ext cx="714681" cy="486861"/>
          </a:xfrm>
          <a:prstGeom prst="rect">
            <a:avLst/>
          </a:prstGeom>
        </p:spPr>
      </p:pic>
    </p:spTree>
    <p:extLst>
      <p:ext uri="{BB962C8B-B14F-4D97-AF65-F5344CB8AC3E}">
        <p14:creationId xmlns:p14="http://schemas.microsoft.com/office/powerpoint/2010/main" val="1203230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5"/>
            <a:ext cx="9144000" cy="1210382"/>
          </a:xfrm>
        </p:spPr>
        <p:txBody>
          <a:bodyPr>
            <a:noAutofit/>
          </a:bodyPr>
          <a:lstStyle/>
          <a:p>
            <a:r>
              <a:rPr lang="en-US" sz="2000" dirty="0" smtClean="0">
                <a:solidFill>
                  <a:srgbClr val="002060"/>
                </a:solidFill>
                <a:latin typeface="Calibri" pitchFamily="34" charset="0"/>
              </a:rPr>
              <a:t>HBOCS: </a:t>
            </a:r>
            <a:r>
              <a:rPr lang="en-US" sz="2000" dirty="0"/>
              <a:t>Patients with an increased likelihood of having an inherited predisposition </a:t>
            </a:r>
            <a:r>
              <a:rPr lang="en-US" sz="2000" dirty="0" smtClean="0"/>
              <a:t/>
            </a:r>
            <a:br>
              <a:rPr lang="en-US" sz="2000" dirty="0" smtClean="0"/>
            </a:br>
            <a:r>
              <a:rPr lang="en-US" sz="2000" b="1" dirty="0" smtClean="0">
                <a:solidFill>
                  <a:srgbClr val="000090"/>
                </a:solidFill>
              </a:rPr>
              <a:t>Women </a:t>
            </a:r>
            <a:r>
              <a:rPr lang="en-US" sz="2000" b="1" i="1" u="sng" dirty="0" smtClean="0">
                <a:solidFill>
                  <a:srgbClr val="000090"/>
                </a:solidFill>
              </a:rPr>
              <a:t>UNAFFECTED</a:t>
            </a:r>
            <a:r>
              <a:rPr lang="en-US" sz="2000" b="1" dirty="0" smtClean="0">
                <a:solidFill>
                  <a:srgbClr val="000090"/>
                </a:solidFill>
              </a:rPr>
              <a:t> with cancer, but with: </a:t>
            </a:r>
            <a:endParaRPr lang="en-US" sz="2000" b="1" dirty="0">
              <a:solidFill>
                <a:srgbClr val="000090"/>
              </a:solidFill>
            </a:endParaRPr>
          </a:p>
        </p:txBody>
      </p:sp>
      <p:sp>
        <p:nvSpPr>
          <p:cNvPr id="3" name="Content Placeholder 2"/>
          <p:cNvSpPr>
            <a:spLocks noGrp="1"/>
          </p:cNvSpPr>
          <p:nvPr>
            <p:ph idx="1"/>
          </p:nvPr>
        </p:nvSpPr>
        <p:spPr>
          <a:xfrm>
            <a:off x="267901" y="1830045"/>
            <a:ext cx="8731605" cy="2189205"/>
          </a:xfrm>
          <a:solidFill>
            <a:srgbClr val="DCE6F2"/>
          </a:solidFill>
        </p:spPr>
        <p:txBody>
          <a:bodyPr>
            <a:noAutofit/>
          </a:bodyPr>
          <a:lstStyle/>
          <a:p>
            <a:r>
              <a:rPr lang="en-US" sz="2000" dirty="0"/>
              <a:t>A </a:t>
            </a:r>
            <a:r>
              <a:rPr lang="en-US" sz="2000" dirty="0" smtClean="0"/>
              <a:t>1rst </a:t>
            </a:r>
            <a:r>
              <a:rPr lang="en-US" sz="2000" dirty="0"/>
              <a:t>degree or several close relatives that meet one of the above criteria </a:t>
            </a:r>
          </a:p>
          <a:p>
            <a:endParaRPr lang="en-US" sz="2000" dirty="0" smtClean="0"/>
          </a:p>
          <a:p>
            <a:r>
              <a:rPr lang="en-US" sz="2000" dirty="0" smtClean="0"/>
              <a:t>A </a:t>
            </a:r>
            <a:r>
              <a:rPr lang="en-US" sz="2000" dirty="0"/>
              <a:t>close </a:t>
            </a:r>
            <a:r>
              <a:rPr lang="en-US" sz="2000" dirty="0" err="1"/>
              <a:t>relative</a:t>
            </a:r>
            <a:r>
              <a:rPr lang="en-US" sz="2000" baseline="30000" dirty="0" err="1"/>
              <a:t>b</a:t>
            </a:r>
            <a:r>
              <a:rPr lang="en-US" sz="2000" dirty="0"/>
              <a:t> carrying a known BRCA1 or BRCA2 mutation </a:t>
            </a:r>
          </a:p>
          <a:p>
            <a:endParaRPr lang="en-US" sz="2000" dirty="0" smtClean="0"/>
          </a:p>
          <a:p>
            <a:r>
              <a:rPr lang="en-US" sz="2000" dirty="0" smtClean="0"/>
              <a:t>A </a:t>
            </a:r>
            <a:r>
              <a:rPr lang="en-US" sz="2000" dirty="0"/>
              <a:t>close relative with male breast </a:t>
            </a:r>
            <a:r>
              <a:rPr lang="en-US" sz="2000" dirty="0" smtClean="0"/>
              <a:t>cancer</a:t>
            </a:r>
            <a:endParaRPr lang="en-US" sz="2000" dirty="0"/>
          </a:p>
        </p:txBody>
      </p:sp>
      <p:sp>
        <p:nvSpPr>
          <p:cNvPr id="5" name="Rectangle 4"/>
          <p:cNvSpPr/>
          <p:nvPr/>
        </p:nvSpPr>
        <p:spPr>
          <a:xfrm>
            <a:off x="366539" y="6299449"/>
            <a:ext cx="8632968" cy="530915"/>
          </a:xfrm>
          <a:prstGeom prst="rect">
            <a:avLst/>
          </a:prstGeom>
        </p:spPr>
        <p:txBody>
          <a:bodyPr wrap="square">
            <a:spAutoFit/>
          </a:bodyPr>
          <a:lstStyle/>
          <a:p>
            <a:r>
              <a:rPr lang="en-US" sz="1050" baseline="30000" dirty="0" smtClean="0">
                <a:latin typeface="+mj-lt"/>
              </a:rPr>
              <a:t>b Close relative is defined as a first degree (parent, sibling, offspring), second degree</a:t>
            </a:r>
          </a:p>
          <a:p>
            <a:r>
              <a:rPr lang="en-US" sz="1050" baseline="30000" dirty="0" smtClean="0">
                <a:latin typeface="+mj-lt"/>
              </a:rPr>
              <a:t>(grandparent, grandchild, uncle, aunt, nephew, niece, half-sibling) or third degree (first cousin, great-grandparent or great-grandchild) relative</a:t>
            </a:r>
            <a:r>
              <a:rPr lang="en-US" sz="1050" dirty="0" smtClean="0">
                <a:latin typeface="+mj-lt"/>
              </a:rPr>
              <a:t> . </a:t>
            </a:r>
          </a:p>
          <a:p>
            <a:endParaRPr lang="en-US" sz="1100" dirty="0"/>
          </a:p>
        </p:txBody>
      </p:sp>
      <p:pic>
        <p:nvPicPr>
          <p:cNvPr id="6" name="Picture 5"/>
          <p:cNvPicPr>
            <a:picLocks noChangeAspect="1"/>
          </p:cNvPicPr>
          <p:nvPr/>
        </p:nvPicPr>
        <p:blipFill>
          <a:blip r:embed="rId3"/>
          <a:stretch>
            <a:fillRect/>
          </a:stretch>
        </p:blipFill>
        <p:spPr>
          <a:xfrm>
            <a:off x="7530353" y="743791"/>
            <a:ext cx="866589" cy="590345"/>
          </a:xfrm>
          <a:prstGeom prst="rect">
            <a:avLst/>
          </a:prstGeom>
        </p:spPr>
      </p:pic>
    </p:spTree>
    <p:extLst>
      <p:ext uri="{BB962C8B-B14F-4D97-AF65-F5344CB8AC3E}">
        <p14:creationId xmlns:p14="http://schemas.microsoft.com/office/powerpoint/2010/main" val="16325743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0" y="76129"/>
            <a:ext cx="9144000" cy="1144058"/>
          </a:xfrm>
        </p:spPr>
        <p:txBody>
          <a:bodyPr>
            <a:normAutofit/>
          </a:bodyPr>
          <a:lstStyle/>
          <a:p>
            <a:pPr eaLnBrk="1" hangingPunct="1"/>
            <a:r>
              <a:rPr lang="en-US" sz="2400" dirty="0" smtClean="0">
                <a:solidFill>
                  <a:srgbClr val="000090"/>
                </a:solidFill>
              </a:rPr>
              <a:t>NCCN Guidelines For </a:t>
            </a:r>
            <a:r>
              <a:rPr lang="en-US" sz="2400" dirty="0" err="1" smtClean="0">
                <a:solidFill>
                  <a:srgbClr val="000090"/>
                </a:solidFill>
              </a:rPr>
              <a:t>Germline</a:t>
            </a:r>
            <a:r>
              <a:rPr lang="en-US" sz="2400" dirty="0" smtClean="0">
                <a:solidFill>
                  <a:srgbClr val="000090"/>
                </a:solidFill>
              </a:rPr>
              <a:t> Testing</a:t>
            </a:r>
            <a:endParaRPr lang="en-US" sz="2400" dirty="0">
              <a:solidFill>
                <a:srgbClr val="000090"/>
              </a:solidFill>
            </a:endParaRPr>
          </a:p>
        </p:txBody>
      </p:sp>
      <p:sp>
        <p:nvSpPr>
          <p:cNvPr id="26627" name="Content Placeholder 2"/>
          <p:cNvSpPr>
            <a:spLocks noGrp="1"/>
          </p:cNvSpPr>
          <p:nvPr>
            <p:ph idx="4294967295"/>
          </p:nvPr>
        </p:nvSpPr>
        <p:spPr>
          <a:xfrm>
            <a:off x="364814" y="1338611"/>
            <a:ext cx="8093386" cy="4525476"/>
          </a:xfrm>
        </p:spPr>
        <p:txBody>
          <a:bodyPr>
            <a:normAutofit/>
          </a:bodyPr>
          <a:lstStyle/>
          <a:p>
            <a:pPr marL="457200" indent="-457200" eaLnBrk="1" hangingPunct="1">
              <a:buFont typeface="+mj-lt"/>
              <a:buAutoNum type="arabicPeriod"/>
            </a:pPr>
            <a:r>
              <a:rPr lang="en-US" sz="2400" dirty="0">
                <a:latin typeface="+mj-lt"/>
              </a:rPr>
              <a:t>Personal history of </a:t>
            </a:r>
            <a:r>
              <a:rPr lang="en-US" sz="2400" dirty="0" smtClean="0">
                <a:latin typeface="+mj-lt"/>
              </a:rPr>
              <a:t>EOC, FTC, </a:t>
            </a:r>
            <a:r>
              <a:rPr lang="en-US" sz="2400" dirty="0">
                <a:latin typeface="+mj-lt"/>
              </a:rPr>
              <a:t>or </a:t>
            </a:r>
            <a:r>
              <a:rPr lang="en-US" sz="2400" dirty="0" smtClean="0">
                <a:latin typeface="+mj-lt"/>
              </a:rPr>
              <a:t>PPC</a:t>
            </a:r>
            <a:endParaRPr lang="en-US" sz="2400" i="1" dirty="0" smtClean="0">
              <a:latin typeface="+mj-lt"/>
            </a:endParaRPr>
          </a:p>
          <a:p>
            <a:pPr marL="457200" indent="-457200" eaLnBrk="1" hangingPunct="1">
              <a:buFont typeface="+mj-lt"/>
              <a:buAutoNum type="arabicPeriod"/>
            </a:pPr>
            <a:endParaRPr lang="en-US" sz="2400" i="1" dirty="0" smtClean="0">
              <a:latin typeface="+mj-lt"/>
            </a:endParaRPr>
          </a:p>
          <a:p>
            <a:pPr marL="457200" indent="-457200" eaLnBrk="1" hangingPunct="1">
              <a:buFont typeface="+mj-lt"/>
              <a:buAutoNum type="arabicPeriod"/>
            </a:pPr>
            <a:r>
              <a:rPr lang="en-US" sz="2400" b="1" i="1" u="sng" dirty="0" smtClean="0">
                <a:solidFill>
                  <a:srgbClr val="000090"/>
                </a:solidFill>
                <a:latin typeface="+mj-lt"/>
              </a:rPr>
              <a:t>Not </a:t>
            </a:r>
            <a:r>
              <a:rPr lang="en-US" sz="2400" dirty="0">
                <a:latin typeface="+mj-lt"/>
              </a:rPr>
              <a:t>dependent on family history</a:t>
            </a:r>
          </a:p>
          <a:p>
            <a:pPr marL="457200" indent="-457200" eaLnBrk="1" hangingPunct="1">
              <a:buFont typeface="+mj-lt"/>
              <a:buAutoNum type="arabicPeriod"/>
            </a:pPr>
            <a:endParaRPr lang="en-US" sz="2400" i="1" dirty="0" smtClean="0">
              <a:latin typeface="+mj-lt"/>
            </a:endParaRPr>
          </a:p>
          <a:p>
            <a:pPr marL="457200" indent="-457200" eaLnBrk="1" hangingPunct="1">
              <a:buFont typeface="+mj-lt"/>
              <a:buAutoNum type="arabicPeriod"/>
            </a:pPr>
            <a:r>
              <a:rPr lang="en-US" sz="2400" b="1" i="1" u="sng" dirty="0" smtClean="0">
                <a:solidFill>
                  <a:srgbClr val="000090"/>
                </a:solidFill>
                <a:latin typeface="+mj-lt"/>
              </a:rPr>
              <a:t>Not</a:t>
            </a:r>
            <a:r>
              <a:rPr lang="en-US" sz="2400" dirty="0" smtClean="0">
                <a:latin typeface="+mj-lt"/>
              </a:rPr>
              <a:t> </a:t>
            </a:r>
            <a:r>
              <a:rPr lang="en-US" sz="2400" dirty="0">
                <a:latin typeface="+mj-lt"/>
              </a:rPr>
              <a:t>dependent on ethnicity (i.e. Ashkenazi descent)</a:t>
            </a:r>
          </a:p>
          <a:p>
            <a:pPr marL="457200" indent="-457200" eaLnBrk="1" hangingPunct="1">
              <a:buFont typeface="+mj-lt"/>
              <a:buAutoNum type="arabicPeriod"/>
            </a:pPr>
            <a:endParaRPr lang="en-US" sz="2400" b="1" i="1" u="sng" dirty="0" smtClean="0">
              <a:solidFill>
                <a:srgbClr val="000090"/>
              </a:solidFill>
              <a:latin typeface="+mj-lt"/>
            </a:endParaRPr>
          </a:p>
          <a:p>
            <a:pPr marL="457200" indent="-457200" eaLnBrk="1" hangingPunct="1">
              <a:buFont typeface="+mj-lt"/>
              <a:buAutoNum type="arabicPeriod"/>
            </a:pPr>
            <a:r>
              <a:rPr lang="en-US" sz="2400" b="1" i="1" u="sng" dirty="0" smtClean="0">
                <a:solidFill>
                  <a:srgbClr val="000090"/>
                </a:solidFill>
                <a:latin typeface="+mj-lt"/>
              </a:rPr>
              <a:t>Not</a:t>
            </a:r>
            <a:r>
              <a:rPr lang="en-US" sz="2400" b="1" u="sng" dirty="0" smtClean="0">
                <a:solidFill>
                  <a:srgbClr val="000090"/>
                </a:solidFill>
                <a:latin typeface="+mj-lt"/>
              </a:rPr>
              <a:t> </a:t>
            </a:r>
            <a:r>
              <a:rPr lang="en-US" sz="2400" dirty="0">
                <a:latin typeface="+mj-lt"/>
              </a:rPr>
              <a:t>dependent on tumor pathology (i.e. serous histology)</a:t>
            </a:r>
          </a:p>
        </p:txBody>
      </p:sp>
      <p:sp>
        <p:nvSpPr>
          <p:cNvPr id="26628" name="TextBox 3"/>
          <p:cNvSpPr txBox="1">
            <a:spLocks noChangeArrowheads="1"/>
          </p:cNvSpPr>
          <p:nvPr/>
        </p:nvSpPr>
        <p:spPr bwMode="auto">
          <a:xfrm>
            <a:off x="6787516" y="6611779"/>
            <a:ext cx="23564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000" dirty="0">
                <a:latin typeface="Arial" charset="0"/>
              </a:rPr>
              <a:t>Version 1.2011 onward, </a:t>
            </a:r>
            <a:r>
              <a:rPr lang="en-US" sz="1000" dirty="0" err="1">
                <a:latin typeface="Arial" charset="0"/>
              </a:rPr>
              <a:t>www.nccn.org</a:t>
            </a:r>
            <a:endParaRPr lang="en-US" sz="1000" dirty="0">
              <a:latin typeface="Arial" charset="0"/>
            </a:endParaRPr>
          </a:p>
        </p:txBody>
      </p:sp>
      <p:pic>
        <p:nvPicPr>
          <p:cNvPr id="5" name="Picture 4"/>
          <p:cNvPicPr>
            <a:picLocks noChangeAspect="1"/>
          </p:cNvPicPr>
          <p:nvPr/>
        </p:nvPicPr>
        <p:blipFill>
          <a:blip r:embed="rId2"/>
          <a:stretch>
            <a:fillRect/>
          </a:stretch>
        </p:blipFill>
        <p:spPr>
          <a:xfrm>
            <a:off x="7706004" y="270942"/>
            <a:ext cx="866589" cy="590345"/>
          </a:xfrm>
          <a:prstGeom prst="rect">
            <a:avLst/>
          </a:prstGeom>
        </p:spPr>
      </p:pic>
    </p:spTree>
    <p:extLst>
      <p:ext uri="{BB962C8B-B14F-4D97-AF65-F5344CB8AC3E}">
        <p14:creationId xmlns:p14="http://schemas.microsoft.com/office/powerpoint/2010/main" val="64381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1000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7" name="Rectangle 3"/>
          <p:cNvSpPr>
            <a:spLocks noGrp="1" noChangeArrowheads="1"/>
          </p:cNvSpPr>
          <p:nvPr>
            <p:ph type="body" sz="half" idx="4294967295"/>
          </p:nvPr>
        </p:nvSpPr>
        <p:spPr>
          <a:xfrm>
            <a:off x="685800" y="1752600"/>
            <a:ext cx="7773812" cy="4700588"/>
          </a:xfrm>
        </p:spPr>
        <p:txBody>
          <a:bodyPr/>
          <a:lstStyle/>
          <a:p>
            <a:pPr>
              <a:lnSpc>
                <a:spcPct val="80000"/>
              </a:lnSpc>
              <a:buFontTx/>
              <a:buNone/>
              <a:defRPr/>
            </a:pPr>
            <a:r>
              <a:rPr lang="it-IT" sz="2000" b="1" dirty="0">
                <a:effectLst>
                  <a:outerShdw blurRad="38100" dist="38100" dir="2700000" algn="tl">
                    <a:srgbClr val="FFFFFF"/>
                  </a:outerShdw>
                </a:effectLst>
                <a:ea typeface="ＭＳ Ｐゴシック" charset="-128"/>
              </a:rPr>
              <a:t>                  BRCA2 (30%)</a:t>
            </a:r>
          </a:p>
          <a:p>
            <a:pPr>
              <a:lnSpc>
                <a:spcPct val="80000"/>
              </a:lnSpc>
              <a:buFontTx/>
              <a:buNone/>
              <a:defRPr/>
            </a:pPr>
            <a:r>
              <a:rPr lang="it-IT" sz="2000" b="1" dirty="0">
                <a:effectLst>
                  <a:outerShdw blurRad="38100" dist="38100" dir="2700000" algn="tl">
                    <a:srgbClr val="FFFFFF"/>
                  </a:outerShdw>
                </a:effectLst>
                <a:ea typeface="ＭＳ Ｐゴシック" charset="-128"/>
              </a:rPr>
              <a:t>                  </a:t>
            </a:r>
          </a:p>
          <a:p>
            <a:pPr>
              <a:lnSpc>
                <a:spcPct val="80000"/>
              </a:lnSpc>
              <a:buFontTx/>
              <a:buNone/>
              <a:defRPr/>
            </a:pPr>
            <a:endParaRPr lang="it-IT" sz="2000" b="1" dirty="0">
              <a:effectLst>
                <a:outerShdw blurRad="38100" dist="38100" dir="2700000" algn="tl">
                  <a:srgbClr val="FFFFFF"/>
                </a:outerShdw>
              </a:effectLst>
              <a:ea typeface="ＭＳ Ｐゴシック" charset="-128"/>
            </a:endParaRPr>
          </a:p>
          <a:p>
            <a:pPr>
              <a:lnSpc>
                <a:spcPct val="80000"/>
              </a:lnSpc>
              <a:buFontTx/>
              <a:buNone/>
              <a:defRPr/>
            </a:pPr>
            <a:endParaRPr lang="it-IT" sz="2000" b="1" dirty="0">
              <a:effectLst>
                <a:outerShdw blurRad="38100" dist="38100" dir="2700000" algn="tl">
                  <a:srgbClr val="FFFFFF"/>
                </a:outerShdw>
              </a:effectLst>
              <a:ea typeface="ＭＳ Ｐゴシック" charset="-128"/>
            </a:endParaRPr>
          </a:p>
          <a:p>
            <a:pPr>
              <a:lnSpc>
                <a:spcPct val="80000"/>
              </a:lnSpc>
              <a:buFontTx/>
              <a:buNone/>
              <a:defRPr/>
            </a:pPr>
            <a:r>
              <a:rPr lang="it-IT" sz="2000" b="1" dirty="0">
                <a:effectLst>
                  <a:outerShdw blurRad="38100" dist="38100" dir="2700000" algn="tl">
                    <a:srgbClr val="FFFFFF"/>
                  </a:outerShdw>
                </a:effectLst>
                <a:ea typeface="ＭＳ Ｐゴシック" charset="-128"/>
              </a:rPr>
              <a:t>                                                             BRCA1 (65%)</a:t>
            </a:r>
          </a:p>
          <a:p>
            <a:pPr>
              <a:lnSpc>
                <a:spcPct val="80000"/>
              </a:lnSpc>
              <a:buFontTx/>
              <a:buNone/>
              <a:defRPr/>
            </a:pPr>
            <a:endParaRPr lang="it-IT" sz="2000" b="1" dirty="0">
              <a:effectLst>
                <a:outerShdw blurRad="38100" dist="38100" dir="2700000" algn="tl">
                  <a:srgbClr val="FFFFFF"/>
                </a:outerShdw>
              </a:effectLst>
              <a:ea typeface="ＭＳ Ｐゴシック" charset="-128"/>
            </a:endParaRPr>
          </a:p>
          <a:p>
            <a:pPr>
              <a:lnSpc>
                <a:spcPct val="80000"/>
              </a:lnSpc>
              <a:buFontTx/>
              <a:buNone/>
              <a:defRPr/>
            </a:pPr>
            <a:endParaRPr lang="it-IT" sz="2000" b="1" dirty="0">
              <a:effectLst>
                <a:outerShdw blurRad="38100" dist="38100" dir="2700000" algn="tl">
                  <a:srgbClr val="FFFFFF"/>
                </a:outerShdw>
              </a:effectLst>
              <a:ea typeface="ＭＳ Ｐゴシック" charset="-128"/>
            </a:endParaRPr>
          </a:p>
          <a:p>
            <a:pPr>
              <a:lnSpc>
                <a:spcPct val="80000"/>
              </a:lnSpc>
              <a:buFontTx/>
              <a:buNone/>
              <a:defRPr/>
            </a:pPr>
            <a:endParaRPr lang="it-IT" sz="2000" b="1" dirty="0">
              <a:effectLst>
                <a:outerShdw blurRad="38100" dist="38100" dir="2700000" algn="tl">
                  <a:srgbClr val="FFFFFF"/>
                </a:outerShdw>
              </a:effectLst>
              <a:ea typeface="ＭＳ Ｐゴシック" charset="-128"/>
            </a:endParaRPr>
          </a:p>
          <a:p>
            <a:pPr>
              <a:lnSpc>
                <a:spcPct val="80000"/>
              </a:lnSpc>
              <a:buFontTx/>
              <a:buNone/>
              <a:defRPr/>
            </a:pPr>
            <a:r>
              <a:rPr lang="it-IT" sz="2000" b="1" dirty="0">
                <a:effectLst>
                  <a:outerShdw blurRad="38100" dist="38100" dir="2700000" algn="tl">
                    <a:srgbClr val="FFFFFF"/>
                  </a:outerShdw>
                </a:effectLst>
                <a:ea typeface="ＭＳ Ｐゴシック" charset="-128"/>
              </a:rPr>
              <a:t>      HNPCC (7%)                                          </a:t>
            </a:r>
          </a:p>
          <a:p>
            <a:pPr>
              <a:lnSpc>
                <a:spcPct val="80000"/>
              </a:lnSpc>
              <a:buFontTx/>
              <a:buNone/>
              <a:defRPr/>
            </a:pPr>
            <a:r>
              <a:rPr lang="it-IT" sz="2000" b="1" dirty="0">
                <a:effectLst>
                  <a:outerShdw blurRad="38100" dist="38100" dir="2700000" algn="tl">
                    <a:srgbClr val="FFFFFF"/>
                  </a:outerShdw>
                </a:effectLst>
                <a:ea typeface="ＭＳ Ｐゴシック" charset="-128"/>
              </a:rPr>
              <a:t>                                                                           Hereditary (10%)</a:t>
            </a:r>
          </a:p>
          <a:p>
            <a:pPr>
              <a:lnSpc>
                <a:spcPct val="80000"/>
              </a:lnSpc>
              <a:buFontTx/>
              <a:buNone/>
              <a:defRPr/>
            </a:pPr>
            <a:r>
              <a:rPr lang="it-IT" sz="2000" b="1" dirty="0">
                <a:effectLst>
                  <a:outerShdw blurRad="38100" dist="38100" dir="2700000" algn="tl">
                    <a:srgbClr val="FFFFFF"/>
                  </a:outerShdw>
                </a:effectLst>
                <a:ea typeface="ＭＳ Ｐゴシック" charset="-128"/>
              </a:rPr>
              <a:t>                                                                                </a:t>
            </a:r>
          </a:p>
          <a:p>
            <a:pPr>
              <a:lnSpc>
                <a:spcPct val="80000"/>
              </a:lnSpc>
              <a:buFontTx/>
              <a:buNone/>
              <a:defRPr/>
            </a:pPr>
            <a:endParaRPr lang="it-IT" sz="2000" b="1" dirty="0">
              <a:effectLst>
                <a:outerShdw blurRad="38100" dist="38100" dir="2700000" algn="tl">
                  <a:srgbClr val="FFFFFF"/>
                </a:outerShdw>
              </a:effectLst>
              <a:ea typeface="ＭＳ Ｐゴシック" charset="-128"/>
            </a:endParaRPr>
          </a:p>
          <a:p>
            <a:pPr>
              <a:lnSpc>
                <a:spcPct val="80000"/>
              </a:lnSpc>
              <a:buFontTx/>
              <a:buNone/>
              <a:defRPr/>
            </a:pPr>
            <a:endParaRPr lang="it-IT" sz="2000" b="1" dirty="0">
              <a:effectLst>
                <a:outerShdw blurRad="38100" dist="38100" dir="2700000" algn="tl">
                  <a:srgbClr val="FFFFFF"/>
                </a:outerShdw>
              </a:effectLst>
              <a:ea typeface="ＭＳ Ｐゴシック" charset="-128"/>
            </a:endParaRPr>
          </a:p>
          <a:p>
            <a:pPr>
              <a:lnSpc>
                <a:spcPct val="80000"/>
              </a:lnSpc>
              <a:buFontTx/>
              <a:buNone/>
              <a:defRPr/>
            </a:pPr>
            <a:endParaRPr lang="it-IT" sz="2000" b="1" dirty="0">
              <a:effectLst>
                <a:outerShdw blurRad="38100" dist="38100" dir="2700000" algn="tl">
                  <a:srgbClr val="FFFFFF"/>
                </a:outerShdw>
              </a:effectLst>
              <a:ea typeface="ＭＳ Ｐゴシック" charset="-128"/>
            </a:endParaRPr>
          </a:p>
          <a:p>
            <a:pPr>
              <a:lnSpc>
                <a:spcPct val="80000"/>
              </a:lnSpc>
              <a:buFontTx/>
              <a:buNone/>
              <a:defRPr/>
            </a:pPr>
            <a:r>
              <a:rPr lang="it-IT" sz="2000" b="1" dirty="0">
                <a:effectLst>
                  <a:outerShdw blurRad="38100" dist="38100" dir="2700000" algn="tl">
                    <a:srgbClr val="FFFFFF"/>
                  </a:outerShdw>
                </a:effectLst>
                <a:ea typeface="ＭＳ Ｐゴシック" charset="-128"/>
              </a:rPr>
              <a:t>                                                                           Sporadic (90%) </a:t>
            </a:r>
            <a:r>
              <a:rPr lang="it-IT" sz="2000" b="1" dirty="0">
                <a:ea typeface="ＭＳ Ｐゴシック" charset="-128"/>
              </a:rPr>
              <a:t>                                                </a:t>
            </a:r>
          </a:p>
        </p:txBody>
      </p:sp>
      <p:graphicFrame>
        <p:nvGraphicFramePr>
          <p:cNvPr id="2" name="Object 5"/>
          <p:cNvGraphicFramePr>
            <a:graphicFrameLocks noGrp="1" noChangeAspect="1"/>
          </p:cNvGraphicFramePr>
          <p:nvPr>
            <p:ph sz="quarter" idx="4294967295"/>
            <p:extLst>
              <p:ext uri="{D42A27DB-BD31-4B8C-83A1-F6EECF244321}">
                <p14:modId xmlns:p14="http://schemas.microsoft.com/office/powerpoint/2010/main" val="2799719979"/>
              </p:ext>
            </p:extLst>
          </p:nvPr>
        </p:nvGraphicFramePr>
        <p:xfrm>
          <a:off x="4126796" y="4546600"/>
          <a:ext cx="2846212" cy="1879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Object 6"/>
          <p:cNvGraphicFramePr>
            <a:graphicFrameLocks noChangeAspect="1"/>
          </p:cNvGraphicFramePr>
          <p:nvPr>
            <p:extLst>
              <p:ext uri="{D42A27DB-BD31-4B8C-83A1-F6EECF244321}">
                <p14:modId xmlns:p14="http://schemas.microsoft.com/office/powerpoint/2010/main" val="1740738287"/>
              </p:ext>
            </p:extLst>
          </p:nvPr>
        </p:nvGraphicFramePr>
        <p:xfrm>
          <a:off x="465138" y="1493838"/>
          <a:ext cx="4037012" cy="3794125"/>
        </p:xfrm>
        <a:graphic>
          <a:graphicData uri="http://schemas.openxmlformats.org/drawingml/2006/chart">
            <c:chart xmlns:c="http://schemas.openxmlformats.org/drawingml/2006/chart" xmlns:r="http://schemas.openxmlformats.org/officeDocument/2006/relationships" r:id="rId3"/>
          </a:graphicData>
        </a:graphic>
      </p:graphicFrame>
      <p:sp>
        <p:nvSpPr>
          <p:cNvPr id="55302" name="AutoShape 7"/>
          <p:cNvSpPr>
            <a:spLocks noChangeArrowheads="1"/>
          </p:cNvSpPr>
          <p:nvPr/>
        </p:nvSpPr>
        <p:spPr bwMode="auto">
          <a:xfrm rot="-3288266">
            <a:off x="4290414" y="3637154"/>
            <a:ext cx="189926" cy="1542141"/>
          </a:xfrm>
          <a:prstGeom prst="upArrow">
            <a:avLst>
              <a:gd name="adj1" fmla="val 50000"/>
              <a:gd name="adj2" fmla="val 127206"/>
            </a:avLst>
          </a:prstGeom>
          <a:solidFill>
            <a:srgbClr val="FF0000"/>
          </a:solidFill>
          <a:ln w="9525">
            <a:solidFill>
              <a:srgbClr val="666699"/>
            </a:solidFill>
            <a:miter lim="800000"/>
            <a:headEnd/>
            <a:tailEnd/>
          </a:ln>
        </p:spPr>
        <p:txBody>
          <a:bodyPr wrap="none" anchor="ctr"/>
          <a:lstStyle/>
          <a:p>
            <a:pPr algn="l"/>
            <a:endParaRPr lang="en-US" altLang="en-US" sz="2400">
              <a:ea typeface="ＭＳ Ｐゴシック" pitchFamily="34" charset="-128"/>
            </a:endParaRPr>
          </a:p>
        </p:txBody>
      </p:sp>
      <p:sp>
        <p:nvSpPr>
          <p:cNvPr id="55303" name="Text Box 9"/>
          <p:cNvSpPr txBox="1">
            <a:spLocks noChangeArrowheads="1"/>
          </p:cNvSpPr>
          <p:nvPr/>
        </p:nvSpPr>
        <p:spPr bwMode="auto">
          <a:xfrm>
            <a:off x="4542368" y="3368675"/>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a:defRPr sz="2000">
                <a:solidFill>
                  <a:schemeClr val="tx1"/>
                </a:solidFill>
                <a:latin typeface="Arial" pitchFamily="34" charset="0"/>
              </a:defRPr>
            </a:lvl6pPr>
            <a:lvl7pPr>
              <a:defRPr sz="2000">
                <a:solidFill>
                  <a:schemeClr val="tx1"/>
                </a:solidFill>
                <a:latin typeface="Arial" pitchFamily="34" charset="0"/>
              </a:defRPr>
            </a:lvl7pPr>
            <a:lvl8pPr>
              <a:defRPr sz="2000">
                <a:solidFill>
                  <a:schemeClr val="tx1"/>
                </a:solidFill>
                <a:latin typeface="Arial" pitchFamily="34" charset="0"/>
              </a:defRPr>
            </a:lvl8pPr>
            <a:lvl9pPr>
              <a:defRPr sz="2000">
                <a:solidFill>
                  <a:schemeClr val="tx1"/>
                </a:solidFill>
                <a:latin typeface="Arial" pitchFamily="34" charset="0"/>
              </a:defRPr>
            </a:lvl9pPr>
          </a:lstStyle>
          <a:p>
            <a:pPr algn="l">
              <a:spcBef>
                <a:spcPct val="50000"/>
              </a:spcBef>
            </a:pPr>
            <a:r>
              <a:rPr lang="es-ES_tradnl" altLang="en-US" sz="1600" b="1">
                <a:ea typeface="ＭＳ Ｐゴシック" pitchFamily="34" charset="-128"/>
              </a:rPr>
              <a:t>Lifetime risk 30-60%</a:t>
            </a:r>
          </a:p>
        </p:txBody>
      </p:sp>
      <p:sp>
        <p:nvSpPr>
          <p:cNvPr id="55304" name="Text Box 10"/>
          <p:cNvSpPr txBox="1">
            <a:spLocks noChangeArrowheads="1"/>
          </p:cNvSpPr>
          <p:nvPr/>
        </p:nvSpPr>
        <p:spPr bwMode="auto">
          <a:xfrm>
            <a:off x="1952978" y="2028825"/>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a:defRPr sz="2000">
                <a:solidFill>
                  <a:schemeClr val="tx1"/>
                </a:solidFill>
                <a:latin typeface="Arial" pitchFamily="34" charset="0"/>
              </a:defRPr>
            </a:lvl6pPr>
            <a:lvl7pPr>
              <a:defRPr sz="2000">
                <a:solidFill>
                  <a:schemeClr val="tx1"/>
                </a:solidFill>
                <a:latin typeface="Arial" pitchFamily="34" charset="0"/>
              </a:defRPr>
            </a:lvl7pPr>
            <a:lvl8pPr>
              <a:defRPr sz="2000">
                <a:solidFill>
                  <a:schemeClr val="tx1"/>
                </a:solidFill>
                <a:latin typeface="Arial" pitchFamily="34" charset="0"/>
              </a:defRPr>
            </a:lvl8pPr>
            <a:lvl9pPr>
              <a:defRPr sz="2000">
                <a:solidFill>
                  <a:schemeClr val="tx1"/>
                </a:solidFill>
                <a:latin typeface="Arial" pitchFamily="34" charset="0"/>
              </a:defRPr>
            </a:lvl9pPr>
          </a:lstStyle>
          <a:p>
            <a:pPr algn="l">
              <a:spcBef>
                <a:spcPct val="50000"/>
              </a:spcBef>
            </a:pPr>
            <a:r>
              <a:rPr lang="es-ES_tradnl" altLang="en-US" sz="1600" b="1">
                <a:ea typeface="ＭＳ Ｐゴシック" pitchFamily="34" charset="-128"/>
              </a:rPr>
              <a:t>Lifetime risk 15-30%</a:t>
            </a:r>
          </a:p>
        </p:txBody>
      </p:sp>
      <p:sp>
        <p:nvSpPr>
          <p:cNvPr id="14348" name="Text Box 12"/>
          <p:cNvSpPr txBox="1">
            <a:spLocks noChangeArrowheads="1"/>
          </p:cNvSpPr>
          <p:nvPr/>
        </p:nvSpPr>
        <p:spPr bwMode="auto">
          <a:xfrm>
            <a:off x="6814257" y="6657258"/>
            <a:ext cx="2258952" cy="2462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ca-ES" sz="1000" dirty="0"/>
              <a:t>Rebbeck TR, Lynch HT, et al. NEJM 2002</a:t>
            </a:r>
          </a:p>
        </p:txBody>
      </p:sp>
      <p:sp>
        <p:nvSpPr>
          <p:cNvPr id="11" name="Rectangle 2"/>
          <p:cNvSpPr txBox="1">
            <a:spLocks noChangeArrowheads="1"/>
          </p:cNvSpPr>
          <p:nvPr/>
        </p:nvSpPr>
        <p:spPr>
          <a:xfrm>
            <a:off x="234723" y="89330"/>
            <a:ext cx="8534400" cy="96678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altLang="en-US" sz="2400" dirty="0" err="1" smtClean="0">
                <a:solidFill>
                  <a:srgbClr val="000090"/>
                </a:solidFill>
              </a:rPr>
              <a:t>Hereditary</a:t>
            </a:r>
            <a:r>
              <a:rPr lang="it-IT" altLang="en-US" sz="2400" dirty="0" smtClean="0">
                <a:solidFill>
                  <a:srgbClr val="000090"/>
                </a:solidFill>
              </a:rPr>
              <a:t> </a:t>
            </a:r>
            <a:r>
              <a:rPr lang="it-IT" altLang="en-US" sz="2400" dirty="0" err="1" smtClean="0">
                <a:solidFill>
                  <a:srgbClr val="000090"/>
                </a:solidFill>
              </a:rPr>
              <a:t>Susceptibility</a:t>
            </a:r>
            <a:r>
              <a:rPr lang="it-IT" altLang="en-US" sz="2400" dirty="0" smtClean="0">
                <a:solidFill>
                  <a:srgbClr val="000090"/>
                </a:solidFill>
              </a:rPr>
              <a:t> To </a:t>
            </a:r>
            <a:r>
              <a:rPr lang="it-IT" altLang="en-US" sz="2400" dirty="0" err="1" smtClean="0">
                <a:solidFill>
                  <a:srgbClr val="000090"/>
                </a:solidFill>
              </a:rPr>
              <a:t>Ovarian</a:t>
            </a:r>
            <a:r>
              <a:rPr lang="it-IT" altLang="en-US" sz="2400" dirty="0" smtClean="0">
                <a:solidFill>
                  <a:srgbClr val="000090"/>
                </a:solidFill>
              </a:rPr>
              <a:t>/</a:t>
            </a:r>
            <a:r>
              <a:rPr lang="it-IT" altLang="en-US" sz="2400" dirty="0" err="1" smtClean="0">
                <a:solidFill>
                  <a:srgbClr val="000090"/>
                </a:solidFill>
              </a:rPr>
              <a:t>Breast</a:t>
            </a:r>
            <a:r>
              <a:rPr lang="it-IT" altLang="en-US" sz="2400" dirty="0" smtClean="0">
                <a:solidFill>
                  <a:srgbClr val="000090"/>
                </a:solidFill>
              </a:rPr>
              <a:t> </a:t>
            </a:r>
            <a:r>
              <a:rPr lang="it-IT" altLang="en-US" sz="2400" dirty="0" err="1" smtClean="0">
                <a:solidFill>
                  <a:srgbClr val="000090"/>
                </a:solidFill>
              </a:rPr>
              <a:t>Cancer</a:t>
            </a:r>
            <a:r>
              <a:rPr lang="it-IT" altLang="en-US" sz="2400" dirty="0" smtClean="0">
                <a:solidFill>
                  <a:srgbClr val="000090"/>
                </a:solidFill>
              </a:rPr>
              <a:t>: </a:t>
            </a:r>
          </a:p>
          <a:p>
            <a:r>
              <a:rPr lang="it-IT" altLang="en-US" sz="2400" b="1" i="1" dirty="0" smtClean="0">
                <a:solidFill>
                  <a:srgbClr val="000090"/>
                </a:solidFill>
              </a:rPr>
              <a:t>Changing </a:t>
            </a:r>
            <a:r>
              <a:rPr lang="it-IT" altLang="en-US" sz="2400" b="1" i="1" dirty="0" err="1" smtClean="0">
                <a:solidFill>
                  <a:srgbClr val="000090"/>
                </a:solidFill>
              </a:rPr>
              <a:t>Prevalence</a:t>
            </a:r>
            <a:r>
              <a:rPr lang="it-IT" altLang="en-US" sz="2400" b="1" i="1" dirty="0" smtClean="0">
                <a:solidFill>
                  <a:srgbClr val="000090"/>
                </a:solidFill>
              </a:rPr>
              <a:t>-Changing </a:t>
            </a:r>
            <a:r>
              <a:rPr lang="it-IT" altLang="en-US" sz="2400" b="1" i="1" dirty="0" err="1" smtClean="0">
                <a:solidFill>
                  <a:srgbClr val="000090"/>
                </a:solidFill>
              </a:rPr>
              <a:t>Landscape</a:t>
            </a:r>
            <a:r>
              <a:rPr lang="it-IT" altLang="en-US" sz="2400" b="1" i="1" dirty="0" smtClean="0">
                <a:solidFill>
                  <a:srgbClr val="000090"/>
                </a:solidFill>
              </a:rPr>
              <a:t>: </a:t>
            </a:r>
            <a:r>
              <a:rPr lang="it-IT" altLang="en-US" sz="2400" b="1" u="sng" dirty="0" smtClean="0">
                <a:solidFill>
                  <a:srgbClr val="000090"/>
                </a:solidFill>
              </a:rPr>
              <a:t>2002 </a:t>
            </a:r>
            <a:endParaRPr lang="it-IT" altLang="en-US" sz="2400" b="1" u="sng" dirty="0">
              <a:solidFill>
                <a:srgbClr val="000090"/>
              </a:solidFill>
            </a:endParaRPr>
          </a:p>
        </p:txBody>
      </p:sp>
      <p:sp>
        <p:nvSpPr>
          <p:cNvPr id="4" name="Oval 3"/>
          <p:cNvSpPr/>
          <p:nvPr/>
        </p:nvSpPr>
        <p:spPr>
          <a:xfrm>
            <a:off x="4962248" y="4350553"/>
            <a:ext cx="2010760" cy="67022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638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3999" cy="1594555"/>
          </a:xfrm>
        </p:spPr>
        <p:txBody>
          <a:bodyPr>
            <a:noAutofit/>
          </a:bodyPr>
          <a:lstStyle/>
          <a:p>
            <a:r>
              <a:rPr lang="fr-FR" sz="2400" dirty="0">
                <a:solidFill>
                  <a:srgbClr val="000090"/>
                </a:solidFill>
              </a:rPr>
              <a:t>Summary of Cancer- </a:t>
            </a:r>
            <a:r>
              <a:rPr lang="fr-FR" sz="2400" dirty="0" err="1">
                <a:solidFill>
                  <a:srgbClr val="000090"/>
                </a:solidFill>
              </a:rPr>
              <a:t>Associated</a:t>
            </a:r>
            <a:r>
              <a:rPr lang="fr-FR" sz="2400" dirty="0">
                <a:solidFill>
                  <a:srgbClr val="000090"/>
                </a:solidFill>
              </a:rPr>
              <a:t> Mutations: GOG 218 and </a:t>
            </a:r>
            <a:r>
              <a:rPr lang="fr-FR" sz="2400" dirty="0" smtClean="0">
                <a:solidFill>
                  <a:srgbClr val="000090"/>
                </a:solidFill>
              </a:rPr>
              <a:t>262: </a:t>
            </a:r>
            <a:r>
              <a:rPr lang="fr-FR" sz="2400" dirty="0">
                <a:solidFill>
                  <a:srgbClr val="000090"/>
                </a:solidFill>
              </a:rPr>
              <a:t/>
            </a:r>
            <a:br>
              <a:rPr lang="fr-FR" sz="2400" dirty="0">
                <a:solidFill>
                  <a:srgbClr val="000090"/>
                </a:solidFill>
              </a:rPr>
            </a:br>
            <a:r>
              <a:rPr lang="it-IT" altLang="en-US" sz="2400" b="1" i="1" dirty="0">
                <a:solidFill>
                  <a:srgbClr val="000090"/>
                </a:solidFill>
              </a:rPr>
              <a:t>Changing </a:t>
            </a:r>
            <a:r>
              <a:rPr lang="it-IT" altLang="en-US" sz="2400" b="1" i="1" dirty="0" err="1">
                <a:solidFill>
                  <a:srgbClr val="000090"/>
                </a:solidFill>
              </a:rPr>
              <a:t>Prevalence</a:t>
            </a:r>
            <a:r>
              <a:rPr lang="it-IT" altLang="en-US" sz="2400" b="1" i="1" dirty="0">
                <a:solidFill>
                  <a:srgbClr val="000090"/>
                </a:solidFill>
              </a:rPr>
              <a:t>-Changing </a:t>
            </a:r>
            <a:r>
              <a:rPr lang="it-IT" altLang="en-US" sz="2400" b="1" i="1" dirty="0" err="1">
                <a:solidFill>
                  <a:srgbClr val="000090"/>
                </a:solidFill>
              </a:rPr>
              <a:t>Landscape</a:t>
            </a:r>
            <a:r>
              <a:rPr lang="it-IT" altLang="en-US" sz="2400" b="1" i="1" dirty="0">
                <a:solidFill>
                  <a:srgbClr val="000090"/>
                </a:solidFill>
              </a:rPr>
              <a:t>: </a:t>
            </a:r>
            <a:r>
              <a:rPr lang="fr-FR" sz="2400" b="1" u="sng" dirty="0" smtClean="0">
                <a:solidFill>
                  <a:srgbClr val="000090"/>
                </a:solidFill>
              </a:rPr>
              <a:t>SGO </a:t>
            </a:r>
            <a:r>
              <a:rPr lang="fr-FR" sz="2400" b="1" u="sng" dirty="0" smtClean="0">
                <a:solidFill>
                  <a:srgbClr val="000090"/>
                </a:solidFill>
              </a:rPr>
              <a:t>March 2016</a:t>
            </a:r>
            <a:br>
              <a:rPr lang="fr-FR" sz="2400" b="1" u="sng" dirty="0" smtClean="0">
                <a:solidFill>
                  <a:srgbClr val="000090"/>
                </a:solidFill>
              </a:rPr>
            </a:br>
            <a:r>
              <a:rPr lang="fr-FR" sz="2400" dirty="0">
                <a:solidFill>
                  <a:srgbClr val="000090"/>
                </a:solidFill>
              </a:rPr>
              <a:t>Prevalence </a:t>
            </a:r>
            <a:r>
              <a:rPr lang="fr-FR" sz="2400" dirty="0" err="1">
                <a:solidFill>
                  <a:srgbClr val="000090"/>
                </a:solidFill>
              </a:rPr>
              <a:t>increased</a:t>
            </a:r>
            <a:r>
              <a:rPr lang="fr-FR" sz="2400" dirty="0">
                <a:solidFill>
                  <a:srgbClr val="000090"/>
                </a:solidFill>
              </a:rPr>
              <a:t> </a:t>
            </a:r>
            <a:r>
              <a:rPr lang="fr-FR" sz="2400" dirty="0" err="1">
                <a:solidFill>
                  <a:srgbClr val="000090"/>
                </a:solidFill>
              </a:rPr>
              <a:t>from</a:t>
            </a:r>
            <a:r>
              <a:rPr lang="fr-FR" sz="2400" dirty="0">
                <a:solidFill>
                  <a:srgbClr val="000090"/>
                </a:solidFill>
              </a:rPr>
              <a:t> </a:t>
            </a:r>
            <a:r>
              <a:rPr lang="fr-FR" sz="2400" dirty="0" smtClean="0">
                <a:solidFill>
                  <a:srgbClr val="000090"/>
                </a:solidFill>
              </a:rPr>
              <a:t>10% </a:t>
            </a:r>
            <a:r>
              <a:rPr lang="fr-FR" sz="2400" dirty="0" smtClean="0">
                <a:solidFill>
                  <a:srgbClr val="000090"/>
                </a:solidFill>
              </a:rPr>
              <a:t>to 24%</a:t>
            </a:r>
            <a:endParaRPr lang="fr-FR" sz="2400" b="1" dirty="0">
              <a:solidFill>
                <a:srgbClr val="000090"/>
              </a:solidFill>
            </a:endParaRPr>
          </a:p>
        </p:txBody>
      </p:sp>
      <p:graphicFrame>
        <p:nvGraphicFramePr>
          <p:cNvPr id="19459" name="Object 3"/>
          <p:cNvGraphicFramePr>
            <a:graphicFrameLocks/>
          </p:cNvGraphicFramePr>
          <p:nvPr>
            <p:extLst>
              <p:ext uri="{D42A27DB-BD31-4B8C-83A1-F6EECF244321}">
                <p14:modId xmlns:p14="http://schemas.microsoft.com/office/powerpoint/2010/main" val="2414700657"/>
              </p:ext>
            </p:extLst>
          </p:nvPr>
        </p:nvGraphicFramePr>
        <p:xfrm>
          <a:off x="-205495" y="1945170"/>
          <a:ext cx="3729037" cy="2133740"/>
        </p:xfrm>
        <a:graphic>
          <a:graphicData uri="http://schemas.openxmlformats.org/presentationml/2006/ole">
            <mc:AlternateContent xmlns:mc="http://schemas.openxmlformats.org/markup-compatibility/2006">
              <mc:Choice xmlns:v="urn:schemas-microsoft-com:vml" Requires="v">
                <p:oleObj spid="_x0000_s25732" r:id="rId3" imgW="3731075" imgH="2133785" progId="Excel.Chart.8">
                  <p:embed/>
                </p:oleObj>
              </mc:Choice>
              <mc:Fallback>
                <p:oleObj r:id="rId3" imgW="3731075" imgH="2133785"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95" y="1945170"/>
                        <a:ext cx="3729037" cy="213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60" name="Object 4"/>
          <p:cNvGraphicFramePr>
            <a:graphicFrameLocks noChangeAspect="1"/>
          </p:cNvGraphicFramePr>
          <p:nvPr>
            <p:extLst>
              <p:ext uri="{D42A27DB-BD31-4B8C-83A1-F6EECF244321}">
                <p14:modId xmlns:p14="http://schemas.microsoft.com/office/powerpoint/2010/main" val="367638638"/>
              </p:ext>
            </p:extLst>
          </p:nvPr>
        </p:nvGraphicFramePr>
        <p:xfrm>
          <a:off x="2066216" y="4360166"/>
          <a:ext cx="1568450" cy="1116566"/>
        </p:xfrm>
        <a:graphic>
          <a:graphicData uri="http://schemas.openxmlformats.org/presentationml/2006/ole">
            <mc:AlternateContent xmlns:mc="http://schemas.openxmlformats.org/markup-compatibility/2006">
              <mc:Choice xmlns:v="urn:schemas-microsoft-com:vml" Requires="v">
                <p:oleObj spid="_x0000_s25733" name="Clip" r:id="rId5" imgW="2219376" imgH="1562197" progId="MS_ClipArt_Gallery.2">
                  <p:embed/>
                </p:oleObj>
              </mc:Choice>
              <mc:Fallback>
                <p:oleObj name="Clip" r:id="rId5" imgW="2219376" imgH="1562197"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6216" y="4360166"/>
                        <a:ext cx="1568450" cy="11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461" name="Object 5"/>
          <p:cNvGraphicFramePr>
            <a:graphicFrameLocks noChangeAspect="1"/>
          </p:cNvGraphicFramePr>
          <p:nvPr>
            <p:extLst>
              <p:ext uri="{D42A27DB-BD31-4B8C-83A1-F6EECF244321}">
                <p14:modId xmlns:p14="http://schemas.microsoft.com/office/powerpoint/2010/main" val="3180520158"/>
              </p:ext>
            </p:extLst>
          </p:nvPr>
        </p:nvGraphicFramePr>
        <p:xfrm>
          <a:off x="3380666" y="3104030"/>
          <a:ext cx="4279900" cy="2818906"/>
        </p:xfrm>
        <a:graphic>
          <a:graphicData uri="http://schemas.openxmlformats.org/presentationml/2006/ole">
            <mc:AlternateContent xmlns:mc="http://schemas.openxmlformats.org/markup-compatibility/2006">
              <mc:Choice xmlns:v="urn:schemas-microsoft-com:vml" Requires="v">
                <p:oleObj spid="_x0000_s25734" name="Worksheet" r:id="rId7" imgW="4076767" imgH="2819358" progId="Excel.Sheet.8">
                  <p:embed/>
                </p:oleObj>
              </mc:Choice>
              <mc:Fallback>
                <p:oleObj name="Worksheet" r:id="rId7" imgW="4076767" imgH="2819358"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0666" y="3104030"/>
                        <a:ext cx="4279900" cy="281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8" name="Text Box 6"/>
          <p:cNvSpPr txBox="1">
            <a:spLocks noChangeArrowheads="1"/>
          </p:cNvSpPr>
          <p:nvPr/>
        </p:nvSpPr>
        <p:spPr bwMode="auto">
          <a:xfrm>
            <a:off x="1043867" y="3548119"/>
            <a:ext cx="13003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defRPr/>
            </a:pPr>
            <a:r>
              <a:rPr lang="en-US" altLang="en-US" sz="2000" dirty="0" smtClean="0">
                <a:latin typeface="+mn-lt"/>
                <a:cs typeface="+mn-cs"/>
              </a:rPr>
              <a:t>Hereditary</a:t>
            </a:r>
          </a:p>
          <a:p>
            <a:pPr eaLnBrk="1" hangingPunct="1">
              <a:spcBef>
                <a:spcPct val="0"/>
              </a:spcBef>
              <a:buFontTx/>
              <a:buNone/>
              <a:defRPr/>
            </a:pPr>
            <a:r>
              <a:rPr lang="en-US" altLang="en-US" sz="2000" dirty="0" smtClean="0">
                <a:latin typeface="+mn-lt"/>
                <a:cs typeface="+mn-cs"/>
              </a:rPr>
              <a:t>(</a:t>
            </a:r>
            <a:r>
              <a:rPr lang="en-US" altLang="en-US" sz="2000" dirty="0" smtClean="0">
                <a:latin typeface="+mn-lt"/>
                <a:cs typeface="Tahoma" pitchFamily="34" charset="0"/>
              </a:rPr>
              <a:t>~24%)</a:t>
            </a:r>
          </a:p>
        </p:txBody>
      </p:sp>
      <p:sp>
        <p:nvSpPr>
          <p:cNvPr id="18439" name="Text Box 7"/>
          <p:cNvSpPr txBox="1">
            <a:spLocks noChangeArrowheads="1"/>
          </p:cNvSpPr>
          <p:nvPr/>
        </p:nvSpPr>
        <p:spPr bwMode="auto">
          <a:xfrm>
            <a:off x="1142292" y="1695633"/>
            <a:ext cx="1086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defRPr/>
            </a:pPr>
            <a:r>
              <a:rPr lang="en-US" altLang="en-US" sz="2000" dirty="0" smtClean="0">
                <a:latin typeface="+mn-lt"/>
                <a:cs typeface="+mn-cs"/>
              </a:rPr>
              <a:t>Sporadic</a:t>
            </a:r>
          </a:p>
        </p:txBody>
      </p:sp>
      <p:sp>
        <p:nvSpPr>
          <p:cNvPr id="18440" name="Text Box 8"/>
          <p:cNvSpPr txBox="1">
            <a:spLocks noChangeArrowheads="1"/>
          </p:cNvSpPr>
          <p:nvPr/>
        </p:nvSpPr>
        <p:spPr bwMode="auto">
          <a:xfrm>
            <a:off x="4152191" y="2505566"/>
            <a:ext cx="924114" cy="707886"/>
          </a:xfrm>
          <a:prstGeom prst="rect">
            <a:avLst/>
          </a:prstGeom>
          <a:solidFill>
            <a:schemeClr val="bg1"/>
          </a:solidFill>
          <a:ln>
            <a:noFill/>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defRPr/>
            </a:pPr>
            <a:r>
              <a:rPr lang="en-US" altLang="en-US" sz="2000" i="1" dirty="0" smtClean="0">
                <a:latin typeface="+mn-lt"/>
                <a:cs typeface="+mn-cs"/>
              </a:rPr>
              <a:t>BRCA1</a:t>
            </a:r>
            <a:r>
              <a:rPr lang="en-US" altLang="en-US" sz="2000" dirty="0" smtClean="0">
                <a:latin typeface="+mn-lt"/>
                <a:cs typeface="+mn-cs"/>
              </a:rPr>
              <a:t> </a:t>
            </a:r>
          </a:p>
          <a:p>
            <a:pPr eaLnBrk="1" hangingPunct="1">
              <a:spcBef>
                <a:spcPct val="0"/>
              </a:spcBef>
              <a:buFontTx/>
              <a:buNone/>
              <a:defRPr/>
            </a:pPr>
            <a:r>
              <a:rPr lang="en-US" altLang="en-US" sz="2000" dirty="0" smtClean="0">
                <a:latin typeface="+mn-lt"/>
                <a:cs typeface="Times New Roman"/>
              </a:rPr>
              <a:t>(~45%)</a:t>
            </a:r>
            <a:endParaRPr lang="en-US" altLang="en-US" sz="2000" dirty="0" smtClean="0">
              <a:latin typeface="+mn-lt"/>
              <a:cs typeface="+mn-cs"/>
            </a:endParaRPr>
          </a:p>
        </p:txBody>
      </p:sp>
      <p:sp>
        <p:nvSpPr>
          <p:cNvPr id="18442" name="Text Box 10"/>
          <p:cNvSpPr txBox="1">
            <a:spLocks noChangeArrowheads="1"/>
          </p:cNvSpPr>
          <p:nvPr/>
        </p:nvSpPr>
        <p:spPr bwMode="auto">
          <a:xfrm>
            <a:off x="7241466" y="3954143"/>
            <a:ext cx="172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lg" len="me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defRPr/>
            </a:pPr>
            <a:r>
              <a:rPr lang="en-US" altLang="en-US" sz="2000" i="1" dirty="0" smtClean="0">
                <a:latin typeface="+mn-lt"/>
                <a:cs typeface="+mn-cs"/>
              </a:rPr>
              <a:t>BRCA2 </a:t>
            </a:r>
            <a:r>
              <a:rPr lang="en-US" altLang="en-US" sz="2000" dirty="0" smtClean="0">
                <a:latin typeface="+mn-lt"/>
                <a:cs typeface="+mn-cs"/>
              </a:rPr>
              <a:t>(~27%)</a:t>
            </a:r>
          </a:p>
        </p:txBody>
      </p:sp>
      <p:sp>
        <p:nvSpPr>
          <p:cNvPr id="19466" name="Line 13"/>
          <p:cNvSpPr>
            <a:spLocks noChangeShapeType="1"/>
          </p:cNvSpPr>
          <p:nvPr/>
        </p:nvSpPr>
        <p:spPr bwMode="auto">
          <a:xfrm>
            <a:off x="6606466" y="5402717"/>
            <a:ext cx="0" cy="251651"/>
          </a:xfrm>
          <a:prstGeom prst="line">
            <a:avLst/>
          </a:prstGeom>
          <a:noFill/>
          <a:ln w="28575">
            <a:solidFill>
              <a:schemeClr val="bg1"/>
            </a:solidFill>
            <a:round/>
            <a:headEnd type="none" w="sm" len="sm"/>
            <a:tailEnd type="none" w="lg" len="med"/>
          </a:ln>
          <a:extLst>
            <a:ext uri="{909E8E84-426E-40dd-AFC4-6F175D3DCCD1}">
              <a14:hiddenFill xmlns:a14="http://schemas.microsoft.com/office/drawing/2010/main">
                <a:noFill/>
              </a14:hiddenFill>
            </a:ext>
          </a:extLst>
        </p:spPr>
        <p:txBody>
          <a:bodyPr wrap="none" anchor="ctr"/>
          <a:lstStyle/>
          <a:p>
            <a:endParaRPr lang="fr-FR"/>
          </a:p>
        </p:txBody>
      </p:sp>
      <p:sp>
        <p:nvSpPr>
          <p:cNvPr id="19467" name="Line 14"/>
          <p:cNvSpPr>
            <a:spLocks noChangeShapeType="1"/>
          </p:cNvSpPr>
          <p:nvPr/>
        </p:nvSpPr>
        <p:spPr bwMode="auto">
          <a:xfrm>
            <a:off x="7139866" y="5273720"/>
            <a:ext cx="12700" cy="522332"/>
          </a:xfrm>
          <a:prstGeom prst="line">
            <a:avLst/>
          </a:prstGeom>
          <a:noFill/>
          <a:ln w="28575">
            <a:solidFill>
              <a:schemeClr val="bg1"/>
            </a:solidFill>
            <a:round/>
            <a:headEnd type="none" w="sm" len="sm"/>
            <a:tailEnd type="none" w="lg" len="med"/>
          </a:ln>
          <a:extLst>
            <a:ext uri="{909E8E84-426E-40dd-AFC4-6F175D3DCCD1}">
              <a14:hiddenFill xmlns:a14="http://schemas.microsoft.com/office/drawing/2010/main">
                <a:noFill/>
              </a14:hiddenFill>
            </a:ext>
          </a:extLst>
        </p:spPr>
        <p:txBody>
          <a:bodyPr wrap="none" anchor="ctr"/>
          <a:lstStyle/>
          <a:p>
            <a:endParaRPr lang="fr-FR"/>
          </a:p>
        </p:txBody>
      </p:sp>
      <p:sp>
        <p:nvSpPr>
          <p:cNvPr id="19468" name="TextBox 1"/>
          <p:cNvSpPr txBox="1">
            <a:spLocks noChangeArrowheads="1"/>
          </p:cNvSpPr>
          <p:nvPr/>
        </p:nvSpPr>
        <p:spPr bwMode="auto">
          <a:xfrm>
            <a:off x="5236454" y="5995200"/>
            <a:ext cx="864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800">
                <a:solidFill>
                  <a:schemeClr val="bg1"/>
                </a:solidFill>
                <a:latin typeface="Arial" charset="0"/>
              </a:rPr>
              <a:t>wisher</a:t>
            </a:r>
          </a:p>
        </p:txBody>
      </p:sp>
      <p:sp>
        <p:nvSpPr>
          <p:cNvPr id="4" name="TextBox 3"/>
          <p:cNvSpPr txBox="1"/>
          <p:nvPr/>
        </p:nvSpPr>
        <p:spPr>
          <a:xfrm>
            <a:off x="6454067" y="5347734"/>
            <a:ext cx="786543" cy="707886"/>
          </a:xfrm>
          <a:prstGeom prst="rect">
            <a:avLst/>
          </a:prstGeom>
          <a:noFill/>
        </p:spPr>
        <p:txBody>
          <a:bodyPr wrap="none">
            <a:spAutoFit/>
          </a:bodyPr>
          <a:lstStyle/>
          <a:p>
            <a:pPr>
              <a:defRPr/>
            </a:pPr>
            <a:r>
              <a:rPr lang="en-US" sz="2000" dirty="0">
                <a:latin typeface="+mn-lt"/>
                <a:ea typeface="ＭＳ Ｐゴシック" pitchFamily="34" charset="-128"/>
                <a:cs typeface="+mn-cs"/>
              </a:rPr>
              <a:t>Lynch</a:t>
            </a:r>
          </a:p>
          <a:p>
            <a:pPr>
              <a:defRPr/>
            </a:pPr>
            <a:r>
              <a:rPr lang="en-US" sz="2000" dirty="0">
                <a:latin typeface="+mn-lt"/>
                <a:ea typeface="ＭＳ Ｐゴシック" pitchFamily="34" charset="-128"/>
                <a:cs typeface="+mn-cs"/>
              </a:rPr>
              <a:t>(&lt;1%)</a:t>
            </a:r>
          </a:p>
        </p:txBody>
      </p:sp>
      <p:sp>
        <p:nvSpPr>
          <p:cNvPr id="5" name="TextBox 4"/>
          <p:cNvSpPr txBox="1"/>
          <p:nvPr/>
        </p:nvSpPr>
        <p:spPr>
          <a:xfrm>
            <a:off x="3863266" y="5476733"/>
            <a:ext cx="2514600" cy="707886"/>
          </a:xfrm>
          <a:prstGeom prst="rect">
            <a:avLst/>
          </a:prstGeom>
          <a:noFill/>
        </p:spPr>
        <p:txBody>
          <a:bodyPr>
            <a:spAutoFit/>
          </a:bodyPr>
          <a:lstStyle/>
          <a:p>
            <a:pPr>
              <a:defRPr/>
            </a:pPr>
            <a:r>
              <a:rPr lang="en-US" sz="2000" dirty="0">
                <a:latin typeface="+mn-lt"/>
                <a:ea typeface="ＭＳ Ｐゴシック" pitchFamily="34" charset="-128"/>
                <a:cs typeface="+mn-cs"/>
              </a:rPr>
              <a:t>Other single genes</a:t>
            </a:r>
          </a:p>
          <a:p>
            <a:pPr algn="ctr">
              <a:defRPr/>
            </a:pPr>
            <a:r>
              <a:rPr lang="en-US" sz="2000" dirty="0">
                <a:latin typeface="+mn-lt"/>
                <a:ea typeface="ＭＳ Ｐゴシック" pitchFamily="34" charset="-128"/>
                <a:cs typeface="+mn-cs"/>
              </a:rPr>
              <a:t>(</a:t>
            </a:r>
            <a:r>
              <a:rPr lang="en-US" sz="2000" dirty="0">
                <a:latin typeface="+mn-lt"/>
                <a:ea typeface="ＭＳ Ｐゴシック" pitchFamily="34" charset="-128"/>
                <a:cs typeface="Times New Roman"/>
              </a:rPr>
              <a:t>~27%)</a:t>
            </a:r>
            <a:endParaRPr lang="en-US" sz="2000" dirty="0">
              <a:latin typeface="+mn-lt"/>
              <a:ea typeface="ＭＳ Ｐゴシック" pitchFamily="34" charset="-128"/>
              <a:cs typeface="+mn-cs"/>
            </a:endParaRPr>
          </a:p>
        </p:txBody>
      </p:sp>
      <p:sp>
        <p:nvSpPr>
          <p:cNvPr id="16" name="TextBox 15"/>
          <p:cNvSpPr txBox="1"/>
          <p:nvPr/>
        </p:nvSpPr>
        <p:spPr>
          <a:xfrm>
            <a:off x="6857999" y="6654530"/>
            <a:ext cx="2286001" cy="246221"/>
          </a:xfrm>
          <a:prstGeom prst="rect">
            <a:avLst/>
          </a:prstGeom>
          <a:noFill/>
        </p:spPr>
        <p:txBody>
          <a:bodyPr wrap="square">
            <a:spAutoFit/>
          </a:bodyPr>
          <a:lstStyle/>
          <a:p>
            <a:pPr marL="228600" indent="-228600">
              <a:buFontTx/>
              <a:buAutoNum type="arabicPeriod"/>
              <a:defRPr/>
            </a:pPr>
            <a:r>
              <a:rPr lang="en-US" sz="1000" dirty="0" err="1" smtClean="0">
                <a:ea typeface="ＭＳ Ｐゴシック" charset="0"/>
                <a:cs typeface="ＭＳ Ｐゴシック" charset="0"/>
              </a:rPr>
              <a:t>Norquist</a:t>
            </a:r>
            <a:r>
              <a:rPr lang="en-US" sz="1000" dirty="0" smtClean="0">
                <a:ea typeface="ＭＳ Ｐゴシック" charset="0"/>
                <a:cs typeface="ＭＳ Ｐゴシック" charset="0"/>
              </a:rPr>
              <a:t> B et al., SGO March 2016</a:t>
            </a:r>
          </a:p>
        </p:txBody>
      </p:sp>
      <p:sp>
        <p:nvSpPr>
          <p:cNvPr id="17" name="Oval 16"/>
          <p:cNvSpPr/>
          <p:nvPr/>
        </p:nvSpPr>
        <p:spPr>
          <a:xfrm>
            <a:off x="611462" y="3619033"/>
            <a:ext cx="2010760" cy="67022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Oval 17"/>
          <p:cNvSpPr/>
          <p:nvPr/>
        </p:nvSpPr>
        <p:spPr>
          <a:xfrm>
            <a:off x="3681693" y="5347298"/>
            <a:ext cx="2574032" cy="89965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6907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14300" y="152259"/>
            <a:ext cx="8915400" cy="1144058"/>
          </a:xfrm>
        </p:spPr>
        <p:txBody>
          <a:bodyPr>
            <a:normAutofit fontScale="90000"/>
          </a:bodyPr>
          <a:lstStyle/>
          <a:p>
            <a:r>
              <a:rPr lang="fr-FR" sz="2400" dirty="0">
                <a:solidFill>
                  <a:srgbClr val="000090"/>
                </a:solidFill>
              </a:rPr>
              <a:t>Summary of Cancer- </a:t>
            </a:r>
            <a:r>
              <a:rPr lang="fr-FR" sz="2400" dirty="0" err="1">
                <a:solidFill>
                  <a:srgbClr val="000090"/>
                </a:solidFill>
              </a:rPr>
              <a:t>Associated</a:t>
            </a:r>
            <a:r>
              <a:rPr lang="fr-FR" sz="2400" dirty="0">
                <a:solidFill>
                  <a:srgbClr val="000090"/>
                </a:solidFill>
              </a:rPr>
              <a:t> Mutations: GOG 218 and 262: </a:t>
            </a:r>
            <a:br>
              <a:rPr lang="fr-FR" sz="2400" dirty="0">
                <a:solidFill>
                  <a:srgbClr val="000090"/>
                </a:solidFill>
              </a:rPr>
            </a:br>
            <a:r>
              <a:rPr lang="it-IT" altLang="en-US" sz="2400" b="1" i="1" dirty="0">
                <a:solidFill>
                  <a:srgbClr val="000090"/>
                </a:solidFill>
              </a:rPr>
              <a:t>Changing </a:t>
            </a:r>
            <a:r>
              <a:rPr lang="it-IT" altLang="en-US" sz="2400" b="1" i="1" dirty="0" err="1" smtClean="0">
                <a:solidFill>
                  <a:srgbClr val="000090"/>
                </a:solidFill>
              </a:rPr>
              <a:t>Prevalence-changing</a:t>
            </a:r>
            <a:r>
              <a:rPr lang="it-IT" altLang="en-US" sz="2400" b="1" i="1" dirty="0" smtClean="0">
                <a:solidFill>
                  <a:srgbClr val="000090"/>
                </a:solidFill>
              </a:rPr>
              <a:t> </a:t>
            </a:r>
            <a:r>
              <a:rPr lang="it-IT" altLang="en-US" sz="2400" b="1" i="1" dirty="0" err="1" smtClean="0">
                <a:solidFill>
                  <a:srgbClr val="000090"/>
                </a:solidFill>
              </a:rPr>
              <a:t>landscape</a:t>
            </a:r>
            <a:r>
              <a:rPr lang="it-IT" altLang="en-US" sz="2400" b="1" i="1" dirty="0" smtClean="0">
                <a:solidFill>
                  <a:srgbClr val="000090"/>
                </a:solidFill>
              </a:rPr>
              <a:t>: </a:t>
            </a:r>
            <a:r>
              <a:rPr lang="fr-FR" sz="2400" b="1" u="sng" dirty="0">
                <a:solidFill>
                  <a:srgbClr val="000090"/>
                </a:solidFill>
              </a:rPr>
              <a:t>SGO March 2016</a:t>
            </a:r>
            <a:br>
              <a:rPr lang="fr-FR" sz="2400" b="1" u="sng" dirty="0">
                <a:solidFill>
                  <a:srgbClr val="000090"/>
                </a:solidFill>
              </a:rPr>
            </a:br>
            <a:r>
              <a:rPr lang="fr-FR" sz="2400" dirty="0">
                <a:solidFill>
                  <a:srgbClr val="000090"/>
                </a:solidFill>
              </a:rPr>
              <a:t>Prevalence </a:t>
            </a:r>
            <a:r>
              <a:rPr lang="fr-FR" sz="2400" dirty="0" err="1">
                <a:solidFill>
                  <a:srgbClr val="000090"/>
                </a:solidFill>
              </a:rPr>
              <a:t>increased</a:t>
            </a:r>
            <a:r>
              <a:rPr lang="fr-FR" sz="2400" dirty="0">
                <a:solidFill>
                  <a:srgbClr val="000090"/>
                </a:solidFill>
              </a:rPr>
              <a:t> </a:t>
            </a:r>
            <a:r>
              <a:rPr lang="fr-FR" sz="2400" dirty="0" err="1">
                <a:solidFill>
                  <a:srgbClr val="000090"/>
                </a:solidFill>
              </a:rPr>
              <a:t>from</a:t>
            </a:r>
            <a:r>
              <a:rPr lang="fr-FR" sz="2400" dirty="0">
                <a:solidFill>
                  <a:srgbClr val="000090"/>
                </a:solidFill>
              </a:rPr>
              <a:t> </a:t>
            </a:r>
            <a:r>
              <a:rPr lang="fr-FR" sz="2400" dirty="0" smtClean="0">
                <a:solidFill>
                  <a:srgbClr val="000090"/>
                </a:solidFill>
              </a:rPr>
              <a:t>10% </a:t>
            </a:r>
            <a:r>
              <a:rPr lang="fr-FR" sz="2400" dirty="0">
                <a:solidFill>
                  <a:srgbClr val="000090"/>
                </a:solidFill>
              </a:rPr>
              <a:t>to 24%</a:t>
            </a:r>
            <a:endParaRPr lang="en-US" sz="2400" b="1" u="sng" dirty="0">
              <a:latin typeface="MetaPlusNormal-Roman" charset="0"/>
              <a:cs typeface="Arial" charset="0"/>
            </a:endParaRPr>
          </a:p>
        </p:txBody>
      </p:sp>
      <p:sp>
        <p:nvSpPr>
          <p:cNvPr id="18435" name="Content Placeholder 3"/>
          <p:cNvSpPr>
            <a:spLocks noGrp="1"/>
          </p:cNvSpPr>
          <p:nvPr>
            <p:ph sz="half" idx="2"/>
          </p:nvPr>
        </p:nvSpPr>
        <p:spPr>
          <a:xfrm>
            <a:off x="4572000" y="1693683"/>
            <a:ext cx="4495800" cy="4631560"/>
          </a:xfrm>
        </p:spPr>
        <p:txBody>
          <a:bodyPr>
            <a:normAutofit lnSpcReduction="10000"/>
          </a:bodyPr>
          <a:lstStyle/>
          <a:p>
            <a:pPr eaLnBrk="1" hangingPunct="1"/>
            <a:r>
              <a:rPr lang="en-US" sz="2000" dirty="0">
                <a:cs typeface="Arial" charset="0"/>
              </a:rPr>
              <a:t>Massively parallel sequencing </a:t>
            </a:r>
            <a:r>
              <a:rPr lang="en-US" sz="2000" dirty="0" smtClean="0">
                <a:cs typeface="Arial" charset="0"/>
              </a:rPr>
              <a:t>(NGS)</a:t>
            </a:r>
            <a:endParaRPr lang="en-US" sz="2000" dirty="0">
              <a:cs typeface="Arial" charset="0"/>
            </a:endParaRPr>
          </a:p>
          <a:p>
            <a:pPr eaLnBrk="1" hangingPunct="1"/>
            <a:endParaRPr lang="en-US" sz="2000" dirty="0" smtClean="0">
              <a:cs typeface="Arial" charset="0"/>
            </a:endParaRPr>
          </a:p>
          <a:p>
            <a:pPr eaLnBrk="1" hangingPunct="1"/>
            <a:r>
              <a:rPr lang="en-US" sz="2000" dirty="0" smtClean="0">
                <a:cs typeface="Arial" charset="0"/>
              </a:rPr>
              <a:t>Unselected </a:t>
            </a:r>
            <a:r>
              <a:rPr lang="en-US" sz="2000" dirty="0">
                <a:cs typeface="Arial" charset="0"/>
              </a:rPr>
              <a:t>by age or history</a:t>
            </a:r>
          </a:p>
          <a:p>
            <a:pPr eaLnBrk="1" hangingPunct="1"/>
            <a:endParaRPr lang="en-US" sz="2000" dirty="0" smtClean="0">
              <a:cs typeface="Arial" charset="0"/>
            </a:endParaRPr>
          </a:p>
          <a:p>
            <a:pPr eaLnBrk="1" hangingPunct="1"/>
            <a:r>
              <a:rPr lang="en-US" sz="2000" dirty="0" smtClean="0">
                <a:cs typeface="Arial" charset="0"/>
              </a:rPr>
              <a:t>24</a:t>
            </a:r>
            <a:r>
              <a:rPr lang="en-US" sz="2000" dirty="0">
                <a:cs typeface="Arial" charset="0"/>
              </a:rPr>
              <a:t>% of 360 </a:t>
            </a:r>
            <a:r>
              <a:rPr lang="en-US" sz="2000" dirty="0" err="1" smtClean="0">
                <a:cs typeface="Arial" charset="0"/>
              </a:rPr>
              <a:t>pts</a:t>
            </a:r>
            <a:r>
              <a:rPr lang="en-US" sz="2000" dirty="0" smtClean="0">
                <a:cs typeface="Arial" charset="0"/>
              </a:rPr>
              <a:t> had </a:t>
            </a:r>
            <a:r>
              <a:rPr lang="en-US" sz="2000" dirty="0">
                <a:cs typeface="Arial" charset="0"/>
              </a:rPr>
              <a:t>mutation in ≥1 of 21 </a:t>
            </a:r>
            <a:r>
              <a:rPr lang="en-US" sz="2000" dirty="0" smtClean="0">
                <a:cs typeface="Arial" charset="0"/>
              </a:rPr>
              <a:t>TS genes</a:t>
            </a:r>
            <a:endParaRPr lang="en-US" sz="2000" dirty="0">
              <a:cs typeface="Arial" charset="0"/>
            </a:endParaRPr>
          </a:p>
          <a:p>
            <a:pPr eaLnBrk="1" hangingPunct="1"/>
            <a:endParaRPr lang="en-US" sz="2000" dirty="0" smtClean="0">
              <a:cs typeface="Arial" charset="0"/>
            </a:endParaRPr>
          </a:p>
          <a:p>
            <a:pPr eaLnBrk="1" hangingPunct="1"/>
            <a:r>
              <a:rPr lang="en-US" sz="2000" dirty="0" smtClean="0">
                <a:cs typeface="Arial" charset="0"/>
              </a:rPr>
              <a:t>&gt;</a:t>
            </a:r>
            <a:r>
              <a:rPr lang="en-US" sz="2000" dirty="0">
                <a:cs typeface="Arial" charset="0"/>
              </a:rPr>
              <a:t>30% had no family history</a:t>
            </a:r>
          </a:p>
          <a:p>
            <a:pPr eaLnBrk="1" hangingPunct="1"/>
            <a:endParaRPr lang="en-US" sz="2000" dirty="0" smtClean="0">
              <a:cs typeface="Arial" charset="0"/>
            </a:endParaRPr>
          </a:p>
          <a:p>
            <a:pPr eaLnBrk="1" hangingPunct="1"/>
            <a:r>
              <a:rPr lang="en-US" sz="2000" dirty="0" smtClean="0">
                <a:cs typeface="Arial" charset="0"/>
              </a:rPr>
              <a:t>&gt;</a:t>
            </a:r>
            <a:r>
              <a:rPr lang="en-US" sz="2000" dirty="0">
                <a:cs typeface="Arial" charset="0"/>
              </a:rPr>
              <a:t>35% were </a:t>
            </a:r>
            <a:r>
              <a:rPr lang="en-US" sz="2000" dirty="0" smtClean="0">
                <a:cs typeface="Arial" charset="0"/>
              </a:rPr>
              <a:t>≥ 60 </a:t>
            </a:r>
            <a:r>
              <a:rPr lang="en-US" sz="2000" dirty="0" err="1" smtClean="0">
                <a:cs typeface="Arial" charset="0"/>
              </a:rPr>
              <a:t>yrs</a:t>
            </a:r>
            <a:r>
              <a:rPr lang="en-US" sz="2000" dirty="0" smtClean="0">
                <a:cs typeface="Arial" charset="0"/>
              </a:rPr>
              <a:t> </a:t>
            </a:r>
            <a:r>
              <a:rPr lang="en-US" sz="2000" dirty="0">
                <a:cs typeface="Arial" charset="0"/>
              </a:rPr>
              <a:t>at diagnosis</a:t>
            </a:r>
          </a:p>
          <a:p>
            <a:pPr eaLnBrk="1" hangingPunct="1"/>
            <a:endParaRPr lang="en-US" sz="2000" dirty="0" smtClean="0">
              <a:cs typeface="Arial" charset="0"/>
            </a:endParaRPr>
          </a:p>
          <a:p>
            <a:pPr eaLnBrk="1" hangingPunct="1"/>
            <a:r>
              <a:rPr lang="en-US" sz="2000" dirty="0" smtClean="0">
                <a:cs typeface="Arial" charset="0"/>
              </a:rPr>
              <a:t>Mutations </a:t>
            </a:r>
            <a:r>
              <a:rPr lang="en-US" sz="2000" dirty="0">
                <a:cs typeface="Arial" charset="0"/>
              </a:rPr>
              <a:t>most common in but not limited to grade 3 serous cancer</a:t>
            </a:r>
          </a:p>
        </p:txBody>
      </p:sp>
      <p:sp>
        <p:nvSpPr>
          <p:cNvPr id="18436" name="TextBox 5"/>
          <p:cNvSpPr txBox="1">
            <a:spLocks noChangeArrowheads="1"/>
          </p:cNvSpPr>
          <p:nvPr/>
        </p:nvSpPr>
        <p:spPr bwMode="auto">
          <a:xfrm>
            <a:off x="228601" y="2694117"/>
            <a:ext cx="184666"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000">
                <a:latin typeface="Arial" charset="0"/>
              </a:rPr>
              <a:t>     </a:t>
            </a:r>
          </a:p>
        </p:txBody>
      </p:sp>
      <p:grpSp>
        <p:nvGrpSpPr>
          <p:cNvPr id="18438" name="Group 233"/>
          <p:cNvGrpSpPr>
            <a:grpSpLocks/>
          </p:cNvGrpSpPr>
          <p:nvPr/>
        </p:nvGrpSpPr>
        <p:grpSpPr bwMode="auto">
          <a:xfrm>
            <a:off x="228600" y="1791136"/>
            <a:ext cx="4343400" cy="3747312"/>
            <a:chOff x="-4343400" y="2514600"/>
            <a:chExt cx="4343400" cy="3748615"/>
          </a:xfrm>
        </p:grpSpPr>
        <p:sp>
          <p:nvSpPr>
            <p:cNvPr id="18439" name="Text Box 89"/>
            <p:cNvSpPr txBox="1">
              <a:spLocks noChangeArrowheads="1"/>
            </p:cNvSpPr>
            <p:nvPr/>
          </p:nvSpPr>
          <p:spPr bwMode="auto">
            <a:xfrm>
              <a:off x="-977900" y="2699701"/>
              <a:ext cx="977900"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TP53</a:t>
              </a:r>
            </a:p>
          </p:txBody>
        </p:sp>
        <p:sp>
          <p:nvSpPr>
            <p:cNvPr id="18440" name="Line 6"/>
            <p:cNvSpPr>
              <a:spLocks noChangeShapeType="1"/>
            </p:cNvSpPr>
            <p:nvPr/>
          </p:nvSpPr>
          <p:spPr bwMode="auto">
            <a:xfrm flipV="1">
              <a:off x="-319465" y="3037212"/>
              <a:ext cx="2127" cy="3061936"/>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41" name="Line 10"/>
            <p:cNvSpPr>
              <a:spLocks noChangeShapeType="1"/>
            </p:cNvSpPr>
            <p:nvPr/>
          </p:nvSpPr>
          <p:spPr bwMode="auto">
            <a:xfrm flipH="1">
              <a:off x="-3612694" y="6103102"/>
              <a:ext cx="3291102" cy="156160"/>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42" name="Arc 11"/>
            <p:cNvSpPr>
              <a:spLocks/>
            </p:cNvSpPr>
            <p:nvPr/>
          </p:nvSpPr>
          <p:spPr bwMode="auto">
            <a:xfrm>
              <a:off x="-3616947" y="6049729"/>
              <a:ext cx="3299606" cy="213486"/>
            </a:xfrm>
            <a:custGeom>
              <a:avLst/>
              <a:gdLst>
                <a:gd name="T0" fmla="*/ 2147483647 w 21600"/>
                <a:gd name="T1" fmla="*/ 2147483647 h 1503"/>
                <a:gd name="T2" fmla="*/ 2147483647 w 21600"/>
                <a:gd name="T3" fmla="*/ 0 h 1503"/>
                <a:gd name="T4" fmla="*/ 2147483647 w 21600"/>
                <a:gd name="T5" fmla="*/ 2147483647 h 1503"/>
                <a:gd name="T6" fmla="*/ 0 60000 65536"/>
                <a:gd name="T7" fmla="*/ 0 60000 65536"/>
                <a:gd name="T8" fmla="*/ 0 60000 65536"/>
                <a:gd name="T9" fmla="*/ 0 w 21600"/>
                <a:gd name="T10" fmla="*/ 0 h 1503"/>
                <a:gd name="T11" fmla="*/ 21600 w 21600"/>
                <a:gd name="T12" fmla="*/ 1503 h 1503"/>
              </a:gdLst>
              <a:ahLst/>
              <a:cxnLst>
                <a:cxn ang="T6">
                  <a:pos x="T0" y="T1"/>
                </a:cxn>
                <a:cxn ang="T7">
                  <a:pos x="T2" y="T3"/>
                </a:cxn>
                <a:cxn ang="T8">
                  <a:pos x="T4" y="T5"/>
                </a:cxn>
              </a:cxnLst>
              <a:rect l="T9" t="T10" r="T11" b="T12"/>
              <a:pathLst>
                <a:path w="21600" h="1503" fill="none" extrusionOk="0">
                  <a:moveTo>
                    <a:pt x="28" y="1503"/>
                  </a:moveTo>
                  <a:cubicBezTo>
                    <a:pt x="9" y="1131"/>
                    <a:pt x="0" y="760"/>
                    <a:pt x="0" y="389"/>
                  </a:cubicBezTo>
                  <a:cubicBezTo>
                    <a:pt x="0" y="259"/>
                    <a:pt x="1" y="129"/>
                    <a:pt x="3" y="-1"/>
                  </a:cubicBezTo>
                </a:path>
                <a:path w="21600" h="1503" stroke="0" extrusionOk="0">
                  <a:moveTo>
                    <a:pt x="28" y="1503"/>
                  </a:moveTo>
                  <a:cubicBezTo>
                    <a:pt x="9" y="1131"/>
                    <a:pt x="0" y="760"/>
                    <a:pt x="0" y="389"/>
                  </a:cubicBezTo>
                  <a:cubicBezTo>
                    <a:pt x="0" y="259"/>
                    <a:pt x="1" y="129"/>
                    <a:pt x="3" y="-1"/>
                  </a:cubicBezTo>
                  <a:lnTo>
                    <a:pt x="21600" y="389"/>
                  </a:lnTo>
                  <a:lnTo>
                    <a:pt x="28" y="1503"/>
                  </a:lnTo>
                  <a:close/>
                </a:path>
              </a:pathLst>
            </a:custGeom>
            <a:solidFill>
              <a:srgbClr val="7F7F7F"/>
            </a:solidFill>
            <a:ln w="12700">
              <a:solidFill>
                <a:srgbClr val="7F7F7F"/>
              </a:solidFill>
              <a:round/>
              <a:headEnd/>
              <a:tailEnd/>
            </a:ln>
          </p:spPr>
          <p:txBody>
            <a:bodyPr/>
            <a:lstStyle/>
            <a:p>
              <a:endParaRPr lang="fr-FR"/>
            </a:p>
          </p:txBody>
        </p:sp>
        <p:sp>
          <p:nvSpPr>
            <p:cNvPr id="18443" name="Line 12"/>
            <p:cNvSpPr>
              <a:spLocks noChangeShapeType="1"/>
            </p:cNvSpPr>
            <p:nvPr/>
          </p:nvSpPr>
          <p:spPr bwMode="auto">
            <a:xfrm flipH="1">
              <a:off x="-3612694" y="6103102"/>
              <a:ext cx="3291102" cy="156160"/>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44" name="Line 13"/>
            <p:cNvSpPr>
              <a:spLocks noChangeShapeType="1"/>
            </p:cNvSpPr>
            <p:nvPr/>
          </p:nvSpPr>
          <p:spPr bwMode="auto">
            <a:xfrm flipH="1" flipV="1">
              <a:off x="-3616947" y="6049729"/>
              <a:ext cx="3295353" cy="49419"/>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45" name="Arc 14"/>
            <p:cNvSpPr>
              <a:spLocks/>
            </p:cNvSpPr>
            <p:nvPr/>
          </p:nvSpPr>
          <p:spPr bwMode="auto">
            <a:xfrm>
              <a:off x="-3614820" y="5156253"/>
              <a:ext cx="3297480" cy="948825"/>
            </a:xfrm>
            <a:custGeom>
              <a:avLst/>
              <a:gdLst>
                <a:gd name="T0" fmla="*/ 0 w 21596"/>
                <a:gd name="T1" fmla="*/ 2147483647 h 6680"/>
                <a:gd name="T2" fmla="*/ 2147483647 w 21596"/>
                <a:gd name="T3" fmla="*/ 0 h 6680"/>
                <a:gd name="T4" fmla="*/ 2147483647 w 21596"/>
                <a:gd name="T5" fmla="*/ 2147483647 h 6680"/>
                <a:gd name="T6" fmla="*/ 0 60000 65536"/>
                <a:gd name="T7" fmla="*/ 0 60000 65536"/>
                <a:gd name="T8" fmla="*/ 0 60000 65536"/>
                <a:gd name="T9" fmla="*/ 0 w 21596"/>
                <a:gd name="T10" fmla="*/ 0 h 6680"/>
                <a:gd name="T11" fmla="*/ 21596 w 21596"/>
                <a:gd name="T12" fmla="*/ 6680 h 6680"/>
              </a:gdLst>
              <a:ahLst/>
              <a:cxnLst>
                <a:cxn ang="T6">
                  <a:pos x="T0" y="T1"/>
                </a:cxn>
                <a:cxn ang="T7">
                  <a:pos x="T2" y="T3"/>
                </a:cxn>
                <a:cxn ang="T8">
                  <a:pos x="T4" y="T5"/>
                </a:cxn>
              </a:cxnLst>
              <a:rect l="T9" t="T10" r="T11" b="T12"/>
              <a:pathLst>
                <a:path w="21596" h="6680" fill="none" extrusionOk="0">
                  <a:moveTo>
                    <a:pt x="-1" y="6290"/>
                  </a:moveTo>
                  <a:cubicBezTo>
                    <a:pt x="38" y="4153"/>
                    <a:pt x="393" y="2033"/>
                    <a:pt x="1054" y="-1"/>
                  </a:cubicBezTo>
                </a:path>
                <a:path w="21596" h="6680" stroke="0" extrusionOk="0">
                  <a:moveTo>
                    <a:pt x="-1" y="6290"/>
                  </a:moveTo>
                  <a:cubicBezTo>
                    <a:pt x="38" y="4153"/>
                    <a:pt x="393" y="2033"/>
                    <a:pt x="1054" y="-1"/>
                  </a:cubicBezTo>
                  <a:lnTo>
                    <a:pt x="21596" y="6680"/>
                  </a:lnTo>
                  <a:lnTo>
                    <a:pt x="-1" y="6290"/>
                  </a:lnTo>
                  <a:close/>
                </a:path>
              </a:pathLst>
            </a:custGeom>
            <a:solidFill>
              <a:srgbClr val="7F7F7F"/>
            </a:solidFill>
            <a:ln w="12700">
              <a:solidFill>
                <a:srgbClr val="7F7F7F"/>
              </a:solidFill>
              <a:round/>
              <a:headEnd/>
              <a:tailEnd/>
            </a:ln>
          </p:spPr>
          <p:txBody>
            <a:bodyPr/>
            <a:lstStyle/>
            <a:p>
              <a:endParaRPr lang="fr-FR"/>
            </a:p>
          </p:txBody>
        </p:sp>
        <p:sp>
          <p:nvSpPr>
            <p:cNvPr id="18446" name="Line 15"/>
            <p:cNvSpPr>
              <a:spLocks noChangeShapeType="1"/>
            </p:cNvSpPr>
            <p:nvPr/>
          </p:nvSpPr>
          <p:spPr bwMode="auto">
            <a:xfrm flipH="1" flipV="1">
              <a:off x="-3616947" y="6049729"/>
              <a:ext cx="3295353" cy="49419"/>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47" name="Line 16"/>
            <p:cNvSpPr>
              <a:spLocks noChangeShapeType="1"/>
            </p:cNvSpPr>
            <p:nvPr/>
          </p:nvSpPr>
          <p:spPr bwMode="auto">
            <a:xfrm flipH="1" flipV="1">
              <a:off x="-3453241" y="5154277"/>
              <a:ext cx="3131649" cy="944872"/>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48" name="Arc 17"/>
            <p:cNvSpPr>
              <a:spLocks/>
            </p:cNvSpPr>
            <p:nvPr/>
          </p:nvSpPr>
          <p:spPr bwMode="auto">
            <a:xfrm>
              <a:off x="-3453241" y="4173825"/>
              <a:ext cx="3135901" cy="1931253"/>
            </a:xfrm>
            <a:custGeom>
              <a:avLst/>
              <a:gdLst>
                <a:gd name="T0" fmla="*/ 0 w 20541"/>
                <a:gd name="T1" fmla="*/ 2147483647 h 13596"/>
                <a:gd name="T2" fmla="*/ 2147483647 w 20541"/>
                <a:gd name="T3" fmla="*/ 0 h 13596"/>
                <a:gd name="T4" fmla="*/ 2147483647 w 20541"/>
                <a:gd name="T5" fmla="*/ 2147483647 h 13596"/>
                <a:gd name="T6" fmla="*/ 0 60000 65536"/>
                <a:gd name="T7" fmla="*/ 0 60000 65536"/>
                <a:gd name="T8" fmla="*/ 0 60000 65536"/>
                <a:gd name="T9" fmla="*/ 0 w 20541"/>
                <a:gd name="T10" fmla="*/ 0 h 13596"/>
                <a:gd name="T11" fmla="*/ 20541 w 20541"/>
                <a:gd name="T12" fmla="*/ 13596 h 13596"/>
              </a:gdLst>
              <a:ahLst/>
              <a:cxnLst>
                <a:cxn ang="T6">
                  <a:pos x="T0" y="T1"/>
                </a:cxn>
                <a:cxn ang="T7">
                  <a:pos x="T2" y="T3"/>
                </a:cxn>
                <a:cxn ang="T8">
                  <a:pos x="T4" y="T5"/>
                </a:cxn>
              </a:cxnLst>
              <a:rect l="T9" t="T10" r="T11" b="T12"/>
              <a:pathLst>
                <a:path w="20541" h="13596" fill="none" extrusionOk="0">
                  <a:moveTo>
                    <a:pt x="-1" y="6915"/>
                  </a:moveTo>
                  <a:cubicBezTo>
                    <a:pt x="818" y="4399"/>
                    <a:pt x="2091" y="2055"/>
                    <a:pt x="3757" y="-1"/>
                  </a:cubicBezTo>
                </a:path>
                <a:path w="20541" h="13596" stroke="0" extrusionOk="0">
                  <a:moveTo>
                    <a:pt x="-1" y="6915"/>
                  </a:moveTo>
                  <a:cubicBezTo>
                    <a:pt x="818" y="4399"/>
                    <a:pt x="2091" y="2055"/>
                    <a:pt x="3757" y="-1"/>
                  </a:cubicBezTo>
                  <a:lnTo>
                    <a:pt x="20541" y="13596"/>
                  </a:lnTo>
                  <a:lnTo>
                    <a:pt x="-1" y="6915"/>
                  </a:lnTo>
                  <a:close/>
                </a:path>
              </a:pathLst>
            </a:custGeom>
            <a:solidFill>
              <a:srgbClr val="7F7F7F"/>
            </a:solidFill>
            <a:ln w="12700">
              <a:solidFill>
                <a:srgbClr val="7F7F7F"/>
              </a:solidFill>
              <a:round/>
              <a:headEnd/>
              <a:tailEnd/>
            </a:ln>
          </p:spPr>
          <p:txBody>
            <a:bodyPr/>
            <a:lstStyle/>
            <a:p>
              <a:endParaRPr lang="fr-FR"/>
            </a:p>
          </p:txBody>
        </p:sp>
        <p:sp>
          <p:nvSpPr>
            <p:cNvPr id="18449" name="Line 18"/>
            <p:cNvSpPr>
              <a:spLocks noChangeShapeType="1"/>
            </p:cNvSpPr>
            <p:nvPr/>
          </p:nvSpPr>
          <p:spPr bwMode="auto">
            <a:xfrm flipH="1" flipV="1">
              <a:off x="-3453241" y="5154277"/>
              <a:ext cx="3131649" cy="944872"/>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50" name="Line 19"/>
            <p:cNvSpPr>
              <a:spLocks noChangeShapeType="1"/>
            </p:cNvSpPr>
            <p:nvPr/>
          </p:nvSpPr>
          <p:spPr bwMode="auto">
            <a:xfrm flipH="1" flipV="1">
              <a:off x="-2881338" y="4175801"/>
              <a:ext cx="2559747" cy="1923347"/>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51" name="Arc 20"/>
            <p:cNvSpPr>
              <a:spLocks/>
            </p:cNvSpPr>
            <p:nvPr/>
          </p:nvSpPr>
          <p:spPr bwMode="auto">
            <a:xfrm>
              <a:off x="-2881338" y="4013711"/>
              <a:ext cx="2563998" cy="2091367"/>
            </a:xfrm>
            <a:custGeom>
              <a:avLst/>
              <a:gdLst>
                <a:gd name="T0" fmla="*/ 0 w 16783"/>
                <a:gd name="T1" fmla="*/ 2147483647 h 14728"/>
                <a:gd name="T2" fmla="*/ 2147483647 w 16783"/>
                <a:gd name="T3" fmla="*/ 0 h 14728"/>
                <a:gd name="T4" fmla="*/ 2147483647 w 16783"/>
                <a:gd name="T5" fmla="*/ 2147483647 h 14728"/>
                <a:gd name="T6" fmla="*/ 0 60000 65536"/>
                <a:gd name="T7" fmla="*/ 0 60000 65536"/>
                <a:gd name="T8" fmla="*/ 0 60000 65536"/>
                <a:gd name="T9" fmla="*/ 0 w 16783"/>
                <a:gd name="T10" fmla="*/ 0 h 14728"/>
                <a:gd name="T11" fmla="*/ 16783 w 16783"/>
                <a:gd name="T12" fmla="*/ 14728 h 14728"/>
              </a:gdLst>
              <a:ahLst/>
              <a:cxnLst>
                <a:cxn ang="T6">
                  <a:pos x="T0" y="T1"/>
                </a:cxn>
                <a:cxn ang="T7">
                  <a:pos x="T2" y="T3"/>
                </a:cxn>
                <a:cxn ang="T8">
                  <a:pos x="T4" y="T5"/>
                </a:cxn>
              </a:cxnLst>
              <a:rect l="T9" t="T10" r="T11" b="T12"/>
              <a:pathLst>
                <a:path w="16783" h="14728" fill="none" extrusionOk="0">
                  <a:moveTo>
                    <a:pt x="-1" y="1131"/>
                  </a:moveTo>
                  <a:cubicBezTo>
                    <a:pt x="313" y="742"/>
                    <a:pt x="642" y="365"/>
                    <a:pt x="982" y="-1"/>
                  </a:cubicBezTo>
                </a:path>
                <a:path w="16783" h="14728" stroke="0" extrusionOk="0">
                  <a:moveTo>
                    <a:pt x="-1" y="1131"/>
                  </a:moveTo>
                  <a:cubicBezTo>
                    <a:pt x="313" y="742"/>
                    <a:pt x="642" y="365"/>
                    <a:pt x="982" y="-1"/>
                  </a:cubicBezTo>
                  <a:lnTo>
                    <a:pt x="16783" y="14728"/>
                  </a:lnTo>
                  <a:lnTo>
                    <a:pt x="-1" y="1131"/>
                  </a:lnTo>
                  <a:close/>
                </a:path>
              </a:pathLst>
            </a:custGeom>
            <a:solidFill>
              <a:srgbClr val="7F7F7F"/>
            </a:solidFill>
            <a:ln w="12700">
              <a:solidFill>
                <a:srgbClr val="7F7F7F"/>
              </a:solidFill>
              <a:round/>
              <a:headEnd/>
              <a:tailEnd/>
            </a:ln>
          </p:spPr>
          <p:txBody>
            <a:bodyPr/>
            <a:lstStyle/>
            <a:p>
              <a:endParaRPr lang="fr-FR"/>
            </a:p>
          </p:txBody>
        </p:sp>
        <p:sp>
          <p:nvSpPr>
            <p:cNvPr id="18452" name="Line 21"/>
            <p:cNvSpPr>
              <a:spLocks noChangeShapeType="1"/>
            </p:cNvSpPr>
            <p:nvPr/>
          </p:nvSpPr>
          <p:spPr bwMode="auto">
            <a:xfrm flipH="1" flipV="1">
              <a:off x="-2881338" y="4175801"/>
              <a:ext cx="2559747" cy="1923347"/>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53" name="Line 22"/>
            <p:cNvSpPr>
              <a:spLocks noChangeShapeType="1"/>
            </p:cNvSpPr>
            <p:nvPr/>
          </p:nvSpPr>
          <p:spPr bwMode="auto">
            <a:xfrm flipH="1" flipV="1">
              <a:off x="-2730389" y="4013711"/>
              <a:ext cx="2408796" cy="2085437"/>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54" name="Arc 23"/>
            <p:cNvSpPr>
              <a:spLocks/>
            </p:cNvSpPr>
            <p:nvPr/>
          </p:nvSpPr>
          <p:spPr bwMode="auto">
            <a:xfrm>
              <a:off x="-2730389" y="3687552"/>
              <a:ext cx="2413050" cy="2417526"/>
            </a:xfrm>
            <a:custGeom>
              <a:avLst/>
              <a:gdLst>
                <a:gd name="T0" fmla="*/ 0 w 15800"/>
                <a:gd name="T1" fmla="*/ 2147483647 h 17024"/>
                <a:gd name="T2" fmla="*/ 2147483647 w 15800"/>
                <a:gd name="T3" fmla="*/ 0 h 17024"/>
                <a:gd name="T4" fmla="*/ 2147483647 w 15800"/>
                <a:gd name="T5" fmla="*/ 2147483647 h 17024"/>
                <a:gd name="T6" fmla="*/ 0 60000 65536"/>
                <a:gd name="T7" fmla="*/ 0 60000 65536"/>
                <a:gd name="T8" fmla="*/ 0 60000 65536"/>
                <a:gd name="T9" fmla="*/ 0 w 15800"/>
                <a:gd name="T10" fmla="*/ 0 h 17024"/>
                <a:gd name="T11" fmla="*/ 15800 w 15800"/>
                <a:gd name="T12" fmla="*/ 17024 h 17024"/>
              </a:gdLst>
              <a:ahLst/>
              <a:cxnLst>
                <a:cxn ang="T6">
                  <a:pos x="T0" y="T1"/>
                </a:cxn>
                <a:cxn ang="T7">
                  <a:pos x="T2" y="T3"/>
                </a:cxn>
                <a:cxn ang="T8">
                  <a:pos x="T4" y="T5"/>
                </a:cxn>
              </a:cxnLst>
              <a:rect l="T9" t="T10" r="T11" b="T12"/>
              <a:pathLst>
                <a:path w="15800" h="17024" fill="none" extrusionOk="0">
                  <a:moveTo>
                    <a:pt x="-1" y="2295"/>
                  </a:moveTo>
                  <a:cubicBezTo>
                    <a:pt x="773" y="1465"/>
                    <a:pt x="1611" y="697"/>
                    <a:pt x="2506" y="-1"/>
                  </a:cubicBezTo>
                </a:path>
                <a:path w="15800" h="17024" stroke="0" extrusionOk="0">
                  <a:moveTo>
                    <a:pt x="-1" y="2295"/>
                  </a:moveTo>
                  <a:cubicBezTo>
                    <a:pt x="773" y="1465"/>
                    <a:pt x="1611" y="697"/>
                    <a:pt x="2506" y="-1"/>
                  </a:cubicBezTo>
                  <a:lnTo>
                    <a:pt x="15800" y="17024"/>
                  </a:lnTo>
                  <a:lnTo>
                    <a:pt x="-1" y="2295"/>
                  </a:lnTo>
                  <a:close/>
                </a:path>
              </a:pathLst>
            </a:custGeom>
            <a:solidFill>
              <a:srgbClr val="7F7F7F"/>
            </a:solidFill>
            <a:ln w="12700">
              <a:solidFill>
                <a:srgbClr val="7F7F7F"/>
              </a:solidFill>
              <a:round/>
              <a:headEnd/>
              <a:tailEnd/>
            </a:ln>
          </p:spPr>
          <p:txBody>
            <a:bodyPr/>
            <a:lstStyle/>
            <a:p>
              <a:endParaRPr lang="fr-FR"/>
            </a:p>
          </p:txBody>
        </p:sp>
        <p:sp>
          <p:nvSpPr>
            <p:cNvPr id="18455" name="Line 24"/>
            <p:cNvSpPr>
              <a:spLocks noChangeShapeType="1"/>
            </p:cNvSpPr>
            <p:nvPr/>
          </p:nvSpPr>
          <p:spPr bwMode="auto">
            <a:xfrm flipH="1" flipV="1">
              <a:off x="-2730389" y="4013711"/>
              <a:ext cx="2408796" cy="2085437"/>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56" name="Line 25"/>
            <p:cNvSpPr>
              <a:spLocks noChangeShapeType="1"/>
            </p:cNvSpPr>
            <p:nvPr/>
          </p:nvSpPr>
          <p:spPr bwMode="auto">
            <a:xfrm flipH="1" flipV="1">
              <a:off x="-2347703" y="3685576"/>
              <a:ext cx="2026111" cy="2413573"/>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57" name="Arc 26"/>
            <p:cNvSpPr>
              <a:spLocks/>
            </p:cNvSpPr>
            <p:nvPr/>
          </p:nvSpPr>
          <p:spPr bwMode="auto">
            <a:xfrm>
              <a:off x="-2347703" y="3563019"/>
              <a:ext cx="2030362" cy="2542059"/>
            </a:xfrm>
            <a:custGeom>
              <a:avLst/>
              <a:gdLst>
                <a:gd name="T0" fmla="*/ 0 w 13293"/>
                <a:gd name="T1" fmla="*/ 2147483647 h 17903"/>
                <a:gd name="T2" fmla="*/ 2147483647 w 13293"/>
                <a:gd name="T3" fmla="*/ 0 h 17903"/>
                <a:gd name="T4" fmla="*/ 2147483647 w 13293"/>
                <a:gd name="T5" fmla="*/ 2147483647 h 17903"/>
                <a:gd name="T6" fmla="*/ 0 60000 65536"/>
                <a:gd name="T7" fmla="*/ 0 60000 65536"/>
                <a:gd name="T8" fmla="*/ 0 60000 65536"/>
                <a:gd name="T9" fmla="*/ 0 w 13293"/>
                <a:gd name="T10" fmla="*/ 0 h 17903"/>
                <a:gd name="T11" fmla="*/ 13293 w 13293"/>
                <a:gd name="T12" fmla="*/ 17903 h 17903"/>
              </a:gdLst>
              <a:ahLst/>
              <a:cxnLst>
                <a:cxn ang="T6">
                  <a:pos x="T0" y="T1"/>
                </a:cxn>
                <a:cxn ang="T7">
                  <a:pos x="T2" y="T3"/>
                </a:cxn>
                <a:cxn ang="T8">
                  <a:pos x="T4" y="T5"/>
                </a:cxn>
              </a:cxnLst>
              <a:rect l="T9" t="T10" r="T11" b="T12"/>
              <a:pathLst>
                <a:path w="13293" h="17903" fill="none" extrusionOk="0">
                  <a:moveTo>
                    <a:pt x="-1" y="878"/>
                  </a:moveTo>
                  <a:cubicBezTo>
                    <a:pt x="392" y="571"/>
                    <a:pt x="795" y="278"/>
                    <a:pt x="1208" y="-1"/>
                  </a:cubicBezTo>
                </a:path>
                <a:path w="13293" h="17903" stroke="0" extrusionOk="0">
                  <a:moveTo>
                    <a:pt x="-1" y="878"/>
                  </a:moveTo>
                  <a:cubicBezTo>
                    <a:pt x="392" y="571"/>
                    <a:pt x="795" y="278"/>
                    <a:pt x="1208" y="-1"/>
                  </a:cubicBezTo>
                  <a:lnTo>
                    <a:pt x="13293" y="17903"/>
                  </a:lnTo>
                  <a:lnTo>
                    <a:pt x="-1" y="878"/>
                  </a:lnTo>
                  <a:close/>
                </a:path>
              </a:pathLst>
            </a:custGeom>
            <a:solidFill>
              <a:srgbClr val="7F7F7F"/>
            </a:solidFill>
            <a:ln w="12700">
              <a:solidFill>
                <a:srgbClr val="7F7F7F"/>
              </a:solidFill>
              <a:round/>
              <a:headEnd/>
              <a:tailEnd/>
            </a:ln>
          </p:spPr>
          <p:txBody>
            <a:bodyPr/>
            <a:lstStyle/>
            <a:p>
              <a:endParaRPr lang="fr-FR"/>
            </a:p>
          </p:txBody>
        </p:sp>
        <p:sp>
          <p:nvSpPr>
            <p:cNvPr id="18458" name="Line 27"/>
            <p:cNvSpPr>
              <a:spLocks noChangeShapeType="1"/>
            </p:cNvSpPr>
            <p:nvPr/>
          </p:nvSpPr>
          <p:spPr bwMode="auto">
            <a:xfrm flipH="1" flipV="1">
              <a:off x="-2347703" y="3685576"/>
              <a:ext cx="2026111" cy="2413573"/>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59" name="Line 28"/>
            <p:cNvSpPr>
              <a:spLocks noChangeShapeType="1"/>
            </p:cNvSpPr>
            <p:nvPr/>
          </p:nvSpPr>
          <p:spPr bwMode="auto">
            <a:xfrm flipH="1" flipV="1">
              <a:off x="-2162738" y="3561043"/>
              <a:ext cx="1841147" cy="2538106"/>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60" name="Arc 29"/>
            <p:cNvSpPr>
              <a:spLocks/>
            </p:cNvSpPr>
            <p:nvPr/>
          </p:nvSpPr>
          <p:spPr bwMode="auto">
            <a:xfrm>
              <a:off x="-2162738" y="3325812"/>
              <a:ext cx="1845398" cy="2779265"/>
            </a:xfrm>
            <a:custGeom>
              <a:avLst/>
              <a:gdLst>
                <a:gd name="T0" fmla="*/ 0 w 12084"/>
                <a:gd name="T1" fmla="*/ 2147483647 h 19574"/>
                <a:gd name="T2" fmla="*/ 2147483647 w 12084"/>
                <a:gd name="T3" fmla="*/ 0 h 19574"/>
                <a:gd name="T4" fmla="*/ 2147483647 w 12084"/>
                <a:gd name="T5" fmla="*/ 2147483647 h 19574"/>
                <a:gd name="T6" fmla="*/ 0 60000 65536"/>
                <a:gd name="T7" fmla="*/ 0 60000 65536"/>
                <a:gd name="T8" fmla="*/ 0 60000 65536"/>
                <a:gd name="T9" fmla="*/ 0 w 12084"/>
                <a:gd name="T10" fmla="*/ 0 h 19574"/>
                <a:gd name="T11" fmla="*/ 12084 w 12084"/>
                <a:gd name="T12" fmla="*/ 19574 h 19574"/>
              </a:gdLst>
              <a:ahLst/>
              <a:cxnLst>
                <a:cxn ang="T6">
                  <a:pos x="T0" y="T1"/>
                </a:cxn>
                <a:cxn ang="T7">
                  <a:pos x="T2" y="T3"/>
                </a:cxn>
                <a:cxn ang="T8">
                  <a:pos x="T4" y="T5"/>
                </a:cxn>
              </a:cxnLst>
              <a:rect l="T9" t="T10" r="T11" b="T12"/>
              <a:pathLst>
                <a:path w="12084" h="19574" fill="none" extrusionOk="0">
                  <a:moveTo>
                    <a:pt x="-1" y="1670"/>
                  </a:moveTo>
                  <a:cubicBezTo>
                    <a:pt x="938" y="1037"/>
                    <a:pt x="1925" y="478"/>
                    <a:pt x="2951" y="-1"/>
                  </a:cubicBezTo>
                </a:path>
                <a:path w="12084" h="19574" stroke="0" extrusionOk="0">
                  <a:moveTo>
                    <a:pt x="-1" y="1670"/>
                  </a:moveTo>
                  <a:cubicBezTo>
                    <a:pt x="938" y="1037"/>
                    <a:pt x="1925" y="478"/>
                    <a:pt x="2951" y="-1"/>
                  </a:cubicBezTo>
                  <a:lnTo>
                    <a:pt x="12084" y="19574"/>
                  </a:lnTo>
                  <a:lnTo>
                    <a:pt x="-1" y="1670"/>
                  </a:lnTo>
                  <a:close/>
                </a:path>
              </a:pathLst>
            </a:custGeom>
            <a:solidFill>
              <a:srgbClr val="7F7F7F"/>
            </a:solidFill>
            <a:ln w="12700">
              <a:solidFill>
                <a:srgbClr val="7F7F7F"/>
              </a:solidFill>
              <a:round/>
              <a:headEnd/>
              <a:tailEnd/>
            </a:ln>
          </p:spPr>
          <p:txBody>
            <a:bodyPr/>
            <a:lstStyle/>
            <a:p>
              <a:endParaRPr lang="fr-FR"/>
            </a:p>
          </p:txBody>
        </p:sp>
        <p:sp>
          <p:nvSpPr>
            <p:cNvPr id="18461" name="Line 30"/>
            <p:cNvSpPr>
              <a:spLocks noChangeShapeType="1"/>
            </p:cNvSpPr>
            <p:nvPr/>
          </p:nvSpPr>
          <p:spPr bwMode="auto">
            <a:xfrm flipH="1" flipV="1">
              <a:off x="-2162738" y="3561043"/>
              <a:ext cx="1841147" cy="2538106"/>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62" name="Line 31"/>
            <p:cNvSpPr>
              <a:spLocks noChangeShapeType="1"/>
            </p:cNvSpPr>
            <p:nvPr/>
          </p:nvSpPr>
          <p:spPr bwMode="auto">
            <a:xfrm flipH="1" flipV="1">
              <a:off x="-1709894" y="3325812"/>
              <a:ext cx="1388300" cy="2773335"/>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63" name="Arc 32"/>
            <p:cNvSpPr>
              <a:spLocks/>
            </p:cNvSpPr>
            <p:nvPr/>
          </p:nvSpPr>
          <p:spPr bwMode="auto">
            <a:xfrm>
              <a:off x="-1712019" y="3242791"/>
              <a:ext cx="1394678" cy="2862287"/>
            </a:xfrm>
            <a:custGeom>
              <a:avLst/>
              <a:gdLst>
                <a:gd name="T0" fmla="*/ 0 w 9132"/>
                <a:gd name="T1" fmla="*/ 2147483647 h 20164"/>
                <a:gd name="T2" fmla="*/ 2147483647 w 9132"/>
                <a:gd name="T3" fmla="*/ 0 h 20164"/>
                <a:gd name="T4" fmla="*/ 2147483647 w 9132"/>
                <a:gd name="T5" fmla="*/ 2147483647 h 20164"/>
                <a:gd name="T6" fmla="*/ 0 60000 65536"/>
                <a:gd name="T7" fmla="*/ 0 60000 65536"/>
                <a:gd name="T8" fmla="*/ 0 60000 65536"/>
                <a:gd name="T9" fmla="*/ 0 w 9132"/>
                <a:gd name="T10" fmla="*/ 0 h 20164"/>
                <a:gd name="T11" fmla="*/ 9132 w 9132"/>
                <a:gd name="T12" fmla="*/ 20164 h 20164"/>
              </a:gdLst>
              <a:ahLst/>
              <a:cxnLst>
                <a:cxn ang="T6">
                  <a:pos x="T0" y="T1"/>
                </a:cxn>
                <a:cxn ang="T7">
                  <a:pos x="T2" y="T3"/>
                </a:cxn>
                <a:cxn ang="T8">
                  <a:pos x="T4" y="T5"/>
                </a:cxn>
              </a:cxnLst>
              <a:rect l="T9" t="T10" r="T11" b="T12"/>
              <a:pathLst>
                <a:path w="9132" h="20164" fill="none" extrusionOk="0">
                  <a:moveTo>
                    <a:pt x="-1" y="589"/>
                  </a:moveTo>
                  <a:cubicBezTo>
                    <a:pt x="456" y="376"/>
                    <a:pt x="919" y="179"/>
                    <a:pt x="1389" y="-1"/>
                  </a:cubicBezTo>
                </a:path>
                <a:path w="9132" h="20164" stroke="0" extrusionOk="0">
                  <a:moveTo>
                    <a:pt x="-1" y="589"/>
                  </a:moveTo>
                  <a:cubicBezTo>
                    <a:pt x="456" y="376"/>
                    <a:pt x="919" y="179"/>
                    <a:pt x="1389" y="-1"/>
                  </a:cubicBezTo>
                  <a:lnTo>
                    <a:pt x="9132" y="20164"/>
                  </a:lnTo>
                  <a:lnTo>
                    <a:pt x="-1" y="589"/>
                  </a:lnTo>
                  <a:close/>
                </a:path>
              </a:pathLst>
            </a:custGeom>
            <a:solidFill>
              <a:srgbClr val="7F7F7F"/>
            </a:solidFill>
            <a:ln w="12700">
              <a:solidFill>
                <a:srgbClr val="7F7F7F"/>
              </a:solidFill>
              <a:round/>
              <a:headEnd/>
              <a:tailEnd/>
            </a:ln>
          </p:spPr>
          <p:txBody>
            <a:bodyPr/>
            <a:lstStyle/>
            <a:p>
              <a:endParaRPr lang="fr-FR"/>
            </a:p>
          </p:txBody>
        </p:sp>
        <p:sp>
          <p:nvSpPr>
            <p:cNvPr id="18464" name="Line 33"/>
            <p:cNvSpPr>
              <a:spLocks noChangeShapeType="1"/>
            </p:cNvSpPr>
            <p:nvPr/>
          </p:nvSpPr>
          <p:spPr bwMode="auto">
            <a:xfrm flipH="1" flipV="1">
              <a:off x="-1709894" y="3325812"/>
              <a:ext cx="1388300" cy="2773335"/>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65" name="Line 34"/>
            <p:cNvSpPr>
              <a:spLocks noChangeShapeType="1"/>
            </p:cNvSpPr>
            <p:nvPr/>
          </p:nvSpPr>
          <p:spPr bwMode="auto">
            <a:xfrm flipH="1" flipV="1">
              <a:off x="-1501540" y="3242791"/>
              <a:ext cx="1179948" cy="2856357"/>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66" name="Arc 35"/>
            <p:cNvSpPr>
              <a:spLocks/>
            </p:cNvSpPr>
            <p:nvPr/>
          </p:nvSpPr>
          <p:spPr bwMode="auto">
            <a:xfrm>
              <a:off x="-1499416" y="3116280"/>
              <a:ext cx="1182075" cy="2988798"/>
            </a:xfrm>
            <a:custGeom>
              <a:avLst/>
              <a:gdLst>
                <a:gd name="T0" fmla="*/ 0 w 7742"/>
                <a:gd name="T1" fmla="*/ 2147483647 h 21046"/>
                <a:gd name="T2" fmla="*/ 2147483647 w 7742"/>
                <a:gd name="T3" fmla="*/ 0 h 21046"/>
                <a:gd name="T4" fmla="*/ 2147483647 w 7742"/>
                <a:gd name="T5" fmla="*/ 2147483647 h 21046"/>
                <a:gd name="T6" fmla="*/ 0 60000 65536"/>
                <a:gd name="T7" fmla="*/ 0 60000 65536"/>
                <a:gd name="T8" fmla="*/ 0 60000 65536"/>
                <a:gd name="T9" fmla="*/ 0 w 7742"/>
                <a:gd name="T10" fmla="*/ 0 h 21046"/>
                <a:gd name="T11" fmla="*/ 7742 w 7742"/>
                <a:gd name="T12" fmla="*/ 21046 h 21046"/>
              </a:gdLst>
              <a:ahLst/>
              <a:cxnLst>
                <a:cxn ang="T6">
                  <a:pos x="T0" y="T1"/>
                </a:cxn>
                <a:cxn ang="T7">
                  <a:pos x="T2" y="T3"/>
                </a:cxn>
                <a:cxn ang="T8">
                  <a:pos x="T4" y="T5"/>
                </a:cxn>
              </a:cxnLst>
              <a:rect l="T9" t="T10" r="T11" b="T12"/>
              <a:pathLst>
                <a:path w="7742" h="21046" fill="none" extrusionOk="0">
                  <a:moveTo>
                    <a:pt x="-1" y="881"/>
                  </a:moveTo>
                  <a:cubicBezTo>
                    <a:pt x="939" y="520"/>
                    <a:pt x="1903" y="225"/>
                    <a:pt x="2884" y="-1"/>
                  </a:cubicBezTo>
                </a:path>
                <a:path w="7742" h="21046" stroke="0" extrusionOk="0">
                  <a:moveTo>
                    <a:pt x="-1" y="881"/>
                  </a:moveTo>
                  <a:cubicBezTo>
                    <a:pt x="939" y="520"/>
                    <a:pt x="1903" y="225"/>
                    <a:pt x="2884" y="-1"/>
                  </a:cubicBezTo>
                  <a:lnTo>
                    <a:pt x="7742" y="21046"/>
                  </a:lnTo>
                  <a:lnTo>
                    <a:pt x="-1" y="881"/>
                  </a:lnTo>
                  <a:close/>
                </a:path>
              </a:pathLst>
            </a:custGeom>
            <a:solidFill>
              <a:srgbClr val="7F7F7F"/>
            </a:solidFill>
            <a:ln w="12700">
              <a:solidFill>
                <a:srgbClr val="7F7F7F"/>
              </a:solidFill>
              <a:round/>
              <a:headEnd/>
              <a:tailEnd/>
            </a:ln>
          </p:spPr>
          <p:txBody>
            <a:bodyPr/>
            <a:lstStyle/>
            <a:p>
              <a:endParaRPr lang="fr-FR"/>
            </a:p>
          </p:txBody>
        </p:sp>
        <p:sp>
          <p:nvSpPr>
            <p:cNvPr id="18467" name="Line 36"/>
            <p:cNvSpPr>
              <a:spLocks noChangeShapeType="1"/>
            </p:cNvSpPr>
            <p:nvPr/>
          </p:nvSpPr>
          <p:spPr bwMode="auto">
            <a:xfrm flipH="1" flipV="1">
              <a:off x="-1501540" y="3242791"/>
              <a:ext cx="1179948" cy="2856357"/>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68" name="Line 37"/>
            <p:cNvSpPr>
              <a:spLocks noChangeShapeType="1"/>
            </p:cNvSpPr>
            <p:nvPr/>
          </p:nvSpPr>
          <p:spPr bwMode="auto">
            <a:xfrm flipH="1" flipV="1">
              <a:off x="-1061451" y="3116280"/>
              <a:ext cx="739860" cy="2982867"/>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69" name="Arc 38"/>
            <p:cNvSpPr>
              <a:spLocks/>
            </p:cNvSpPr>
            <p:nvPr/>
          </p:nvSpPr>
          <p:spPr bwMode="auto">
            <a:xfrm>
              <a:off x="-1059327" y="3039189"/>
              <a:ext cx="741986" cy="3065889"/>
            </a:xfrm>
            <a:custGeom>
              <a:avLst/>
              <a:gdLst>
                <a:gd name="T0" fmla="*/ 0 w 4857"/>
                <a:gd name="T1" fmla="*/ 2147483647 h 21599"/>
                <a:gd name="T2" fmla="*/ 2147483647 w 4857"/>
                <a:gd name="T3" fmla="*/ 0 h 21599"/>
                <a:gd name="T4" fmla="*/ 2147483647 w 4857"/>
                <a:gd name="T5" fmla="*/ 2147483647 h 21599"/>
                <a:gd name="T6" fmla="*/ 0 60000 65536"/>
                <a:gd name="T7" fmla="*/ 0 60000 65536"/>
                <a:gd name="T8" fmla="*/ 0 60000 65536"/>
                <a:gd name="T9" fmla="*/ 0 w 4857"/>
                <a:gd name="T10" fmla="*/ 0 h 21599"/>
                <a:gd name="T11" fmla="*/ 4857 w 4857"/>
                <a:gd name="T12" fmla="*/ 21599 h 21599"/>
              </a:gdLst>
              <a:ahLst/>
              <a:cxnLst>
                <a:cxn ang="T6">
                  <a:pos x="T0" y="T1"/>
                </a:cxn>
                <a:cxn ang="T7">
                  <a:pos x="T2" y="T3"/>
                </a:cxn>
                <a:cxn ang="T8">
                  <a:pos x="T4" y="T5"/>
                </a:cxn>
              </a:cxnLst>
              <a:rect l="T9" t="T10" r="T11" b="T12"/>
              <a:pathLst>
                <a:path w="4857" h="21599" fill="none" extrusionOk="0">
                  <a:moveTo>
                    <a:pt x="-1" y="552"/>
                  </a:moveTo>
                  <a:cubicBezTo>
                    <a:pt x="1588" y="185"/>
                    <a:pt x="3213" y="-1"/>
                    <a:pt x="4843" y="-1"/>
                  </a:cubicBezTo>
                </a:path>
                <a:path w="4857" h="21599" stroke="0" extrusionOk="0">
                  <a:moveTo>
                    <a:pt x="-1" y="552"/>
                  </a:moveTo>
                  <a:cubicBezTo>
                    <a:pt x="1588" y="185"/>
                    <a:pt x="3213" y="-1"/>
                    <a:pt x="4843" y="-1"/>
                  </a:cubicBezTo>
                  <a:lnTo>
                    <a:pt x="4857" y="21599"/>
                  </a:lnTo>
                  <a:lnTo>
                    <a:pt x="-1" y="552"/>
                  </a:lnTo>
                  <a:close/>
                </a:path>
              </a:pathLst>
            </a:custGeom>
            <a:solidFill>
              <a:srgbClr val="7F7F7F"/>
            </a:solidFill>
            <a:ln w="12700">
              <a:solidFill>
                <a:srgbClr val="7F7F7F"/>
              </a:solidFill>
              <a:round/>
              <a:headEnd/>
              <a:tailEnd/>
            </a:ln>
          </p:spPr>
          <p:txBody>
            <a:bodyPr/>
            <a:lstStyle/>
            <a:p>
              <a:endParaRPr lang="fr-FR"/>
            </a:p>
          </p:txBody>
        </p:sp>
        <p:sp>
          <p:nvSpPr>
            <p:cNvPr id="18470" name="Line 39"/>
            <p:cNvSpPr>
              <a:spLocks noChangeShapeType="1"/>
            </p:cNvSpPr>
            <p:nvPr/>
          </p:nvSpPr>
          <p:spPr bwMode="auto">
            <a:xfrm flipH="1" flipV="1">
              <a:off x="-1061451" y="3116280"/>
              <a:ext cx="739860" cy="2982867"/>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471" name="Line 40"/>
            <p:cNvSpPr>
              <a:spLocks noChangeShapeType="1"/>
            </p:cNvSpPr>
            <p:nvPr/>
          </p:nvSpPr>
          <p:spPr bwMode="auto">
            <a:xfrm flipV="1">
              <a:off x="-319465" y="3037212"/>
              <a:ext cx="2127" cy="3061936"/>
            </a:xfrm>
            <a:prstGeom prst="line">
              <a:avLst/>
            </a:prstGeom>
            <a:noFill/>
            <a:ln w="12700">
              <a:solidFill>
                <a:srgbClr val="7F7F7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3" name="Arc 43"/>
            <p:cNvSpPr>
              <a:spLocks/>
            </p:cNvSpPr>
            <p:nvPr/>
          </p:nvSpPr>
          <p:spPr bwMode="auto">
            <a:xfrm>
              <a:off x="-3651250" y="6019890"/>
              <a:ext cx="3297238" cy="213659"/>
            </a:xfrm>
            <a:custGeom>
              <a:avLst/>
              <a:gdLst>
                <a:gd name="G0" fmla="+- 21600 0 0"/>
                <a:gd name="G1" fmla="+- 376 0 0"/>
                <a:gd name="G2" fmla="+- 21600 0 0"/>
                <a:gd name="T0" fmla="*/ 30 w 21600"/>
                <a:gd name="T1" fmla="*/ 1504 h 1504"/>
                <a:gd name="T2" fmla="*/ 4 w 21600"/>
                <a:gd name="T3" fmla="*/ 0 h 1504"/>
                <a:gd name="T4" fmla="*/ 21600 w 21600"/>
                <a:gd name="T5" fmla="*/ 376 h 1504"/>
              </a:gdLst>
              <a:ahLst/>
              <a:cxnLst>
                <a:cxn ang="0">
                  <a:pos x="T0" y="T1"/>
                </a:cxn>
                <a:cxn ang="0">
                  <a:pos x="T2" y="T3"/>
                </a:cxn>
                <a:cxn ang="0">
                  <a:pos x="T4" y="T5"/>
                </a:cxn>
              </a:cxnLst>
              <a:rect l="0" t="0" r="r" b="b"/>
              <a:pathLst>
                <a:path w="21600" h="1504" fill="none" extrusionOk="0">
                  <a:moveTo>
                    <a:pt x="29" y="1504"/>
                  </a:moveTo>
                  <a:cubicBezTo>
                    <a:pt x="9" y="1128"/>
                    <a:pt x="0" y="752"/>
                    <a:pt x="0" y="376"/>
                  </a:cubicBezTo>
                  <a:cubicBezTo>
                    <a:pt x="0" y="250"/>
                    <a:pt x="1" y="125"/>
                    <a:pt x="3" y="-1"/>
                  </a:cubicBezTo>
                </a:path>
                <a:path w="21600" h="1504" stroke="0" extrusionOk="0">
                  <a:moveTo>
                    <a:pt x="29" y="1504"/>
                  </a:moveTo>
                  <a:cubicBezTo>
                    <a:pt x="9" y="1128"/>
                    <a:pt x="0" y="752"/>
                    <a:pt x="0" y="376"/>
                  </a:cubicBezTo>
                  <a:cubicBezTo>
                    <a:pt x="0" y="250"/>
                    <a:pt x="1" y="125"/>
                    <a:pt x="3" y="-1"/>
                  </a:cubicBezTo>
                  <a:lnTo>
                    <a:pt x="21600" y="376"/>
                  </a:lnTo>
                  <a:close/>
                </a:path>
              </a:pathLst>
            </a:custGeom>
            <a:solidFill>
              <a:schemeClr val="accent6"/>
            </a:solidFill>
            <a:ln w="9525">
              <a:noFill/>
              <a:round/>
              <a:headEnd/>
              <a:tailEnd/>
            </a:ln>
          </p:spPr>
          <p:txBody>
            <a:bodyPr/>
            <a:lstStyle/>
            <a:p>
              <a:pPr>
                <a:defRPr/>
              </a:pPr>
              <a:endParaRPr lang="en-US" sz="1000">
                <a:latin typeface="Calibri" pitchFamily="-80" charset="0"/>
                <a:ea typeface="ＭＳ Ｐゴシック" pitchFamily="34" charset="-128"/>
                <a:cs typeface="+mn-cs"/>
              </a:endParaRPr>
            </a:p>
          </p:txBody>
        </p:sp>
        <p:sp>
          <p:nvSpPr>
            <p:cNvPr id="44" name="Arc 44"/>
            <p:cNvSpPr>
              <a:spLocks/>
            </p:cNvSpPr>
            <p:nvPr/>
          </p:nvSpPr>
          <p:spPr bwMode="auto">
            <a:xfrm>
              <a:off x="-3648075" y="5127173"/>
              <a:ext cx="3297238" cy="945602"/>
            </a:xfrm>
            <a:custGeom>
              <a:avLst/>
              <a:gdLst>
                <a:gd name="G0" fmla="+- 21596 0 0"/>
                <a:gd name="G1" fmla="+- 6671 0 0"/>
                <a:gd name="G2" fmla="+- 21600 0 0"/>
                <a:gd name="T0" fmla="*/ 0 w 21596"/>
                <a:gd name="T1" fmla="*/ 6295 h 6671"/>
                <a:gd name="T2" fmla="*/ 1053 w 21596"/>
                <a:gd name="T3" fmla="*/ 0 h 6671"/>
                <a:gd name="T4" fmla="*/ 21596 w 21596"/>
                <a:gd name="T5" fmla="*/ 6671 h 6671"/>
              </a:gdLst>
              <a:ahLst/>
              <a:cxnLst>
                <a:cxn ang="0">
                  <a:pos x="T0" y="T1"/>
                </a:cxn>
                <a:cxn ang="0">
                  <a:pos x="T2" y="T3"/>
                </a:cxn>
                <a:cxn ang="0">
                  <a:pos x="T4" y="T5"/>
                </a:cxn>
              </a:cxnLst>
              <a:rect l="0" t="0" r="r" b="b"/>
              <a:pathLst>
                <a:path w="21596" h="6671" fill="none" extrusionOk="0">
                  <a:moveTo>
                    <a:pt x="-1" y="6294"/>
                  </a:moveTo>
                  <a:cubicBezTo>
                    <a:pt x="36" y="4155"/>
                    <a:pt x="391" y="2034"/>
                    <a:pt x="1052" y="-1"/>
                  </a:cubicBezTo>
                </a:path>
                <a:path w="21596" h="6671" stroke="0" extrusionOk="0">
                  <a:moveTo>
                    <a:pt x="-1" y="6294"/>
                  </a:moveTo>
                  <a:cubicBezTo>
                    <a:pt x="36" y="4155"/>
                    <a:pt x="391" y="2034"/>
                    <a:pt x="1052" y="-1"/>
                  </a:cubicBezTo>
                  <a:lnTo>
                    <a:pt x="21596" y="6671"/>
                  </a:lnTo>
                  <a:close/>
                </a:path>
              </a:pathLst>
            </a:custGeom>
            <a:solidFill>
              <a:schemeClr val="tx2">
                <a:lumMod val="60000"/>
                <a:lumOff val="40000"/>
              </a:schemeClr>
            </a:solidFill>
            <a:ln w="9525">
              <a:noFill/>
              <a:round/>
              <a:headEnd/>
              <a:tailEnd/>
            </a:ln>
          </p:spPr>
          <p:txBody>
            <a:bodyPr/>
            <a:lstStyle/>
            <a:p>
              <a:pPr>
                <a:defRPr/>
              </a:pPr>
              <a:endParaRPr lang="en-US" sz="1000">
                <a:latin typeface="Calibri" pitchFamily="-80" charset="0"/>
                <a:ea typeface="ＭＳ Ｐゴシック" pitchFamily="34" charset="-128"/>
                <a:cs typeface="+mn-cs"/>
              </a:endParaRPr>
            </a:p>
          </p:txBody>
        </p:sp>
        <p:sp>
          <p:nvSpPr>
            <p:cNvPr id="18474" name="Arc 45"/>
            <p:cNvSpPr>
              <a:spLocks/>
            </p:cNvSpPr>
            <p:nvPr/>
          </p:nvSpPr>
          <p:spPr bwMode="auto">
            <a:xfrm>
              <a:off x="-3487257" y="4144174"/>
              <a:ext cx="3135901" cy="1929276"/>
            </a:xfrm>
            <a:custGeom>
              <a:avLst/>
              <a:gdLst>
                <a:gd name="T0" fmla="*/ 0 w 20543"/>
                <a:gd name="T1" fmla="*/ 2147483647 h 13595"/>
                <a:gd name="T2" fmla="*/ 2147483647 w 20543"/>
                <a:gd name="T3" fmla="*/ 0 h 13595"/>
                <a:gd name="T4" fmla="*/ 2147483647 w 20543"/>
                <a:gd name="T5" fmla="*/ 2147483647 h 13595"/>
                <a:gd name="T6" fmla="*/ 0 60000 65536"/>
                <a:gd name="T7" fmla="*/ 0 60000 65536"/>
                <a:gd name="T8" fmla="*/ 0 60000 65536"/>
                <a:gd name="T9" fmla="*/ 0 w 20543"/>
                <a:gd name="T10" fmla="*/ 0 h 13595"/>
                <a:gd name="T11" fmla="*/ 20543 w 20543"/>
                <a:gd name="T12" fmla="*/ 13595 h 13595"/>
              </a:gdLst>
              <a:ahLst/>
              <a:cxnLst>
                <a:cxn ang="T6">
                  <a:pos x="T0" y="T1"/>
                </a:cxn>
                <a:cxn ang="T7">
                  <a:pos x="T2" y="T3"/>
                </a:cxn>
                <a:cxn ang="T8">
                  <a:pos x="T4" y="T5"/>
                </a:cxn>
              </a:cxnLst>
              <a:rect l="T9" t="T10" r="T11" b="T12"/>
              <a:pathLst>
                <a:path w="20543" h="13595" fill="none" extrusionOk="0">
                  <a:moveTo>
                    <a:pt x="-1" y="6923"/>
                  </a:moveTo>
                  <a:cubicBezTo>
                    <a:pt x="817" y="4404"/>
                    <a:pt x="2091" y="2057"/>
                    <a:pt x="3758" y="-1"/>
                  </a:cubicBezTo>
                </a:path>
                <a:path w="20543" h="13595" stroke="0" extrusionOk="0">
                  <a:moveTo>
                    <a:pt x="-1" y="6923"/>
                  </a:moveTo>
                  <a:cubicBezTo>
                    <a:pt x="817" y="4404"/>
                    <a:pt x="2091" y="2057"/>
                    <a:pt x="3758" y="-1"/>
                  </a:cubicBezTo>
                  <a:lnTo>
                    <a:pt x="20543" y="13595"/>
                  </a:lnTo>
                  <a:lnTo>
                    <a:pt x="-1" y="6923"/>
                  </a:lnTo>
                  <a:close/>
                </a:path>
              </a:pathLst>
            </a:custGeom>
            <a:solidFill>
              <a:srgbClr val="7F5E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8475" name="Arc 46"/>
            <p:cNvSpPr>
              <a:spLocks/>
            </p:cNvSpPr>
            <p:nvPr/>
          </p:nvSpPr>
          <p:spPr bwMode="auto">
            <a:xfrm>
              <a:off x="-2913229" y="3984061"/>
              <a:ext cx="2561871" cy="2089391"/>
            </a:xfrm>
            <a:custGeom>
              <a:avLst/>
              <a:gdLst>
                <a:gd name="T0" fmla="*/ 0 w 16784"/>
                <a:gd name="T1" fmla="*/ 2147483647 h 14727"/>
                <a:gd name="T2" fmla="*/ 2147483647 w 16784"/>
                <a:gd name="T3" fmla="*/ 0 h 14727"/>
                <a:gd name="T4" fmla="*/ 2147483647 w 16784"/>
                <a:gd name="T5" fmla="*/ 2147483647 h 14727"/>
                <a:gd name="T6" fmla="*/ 0 60000 65536"/>
                <a:gd name="T7" fmla="*/ 0 60000 65536"/>
                <a:gd name="T8" fmla="*/ 0 60000 65536"/>
                <a:gd name="T9" fmla="*/ 0 w 16784"/>
                <a:gd name="T10" fmla="*/ 0 h 14727"/>
                <a:gd name="T11" fmla="*/ 16784 w 16784"/>
                <a:gd name="T12" fmla="*/ 14727 h 14727"/>
              </a:gdLst>
              <a:ahLst/>
              <a:cxnLst>
                <a:cxn ang="T6">
                  <a:pos x="T0" y="T1"/>
                </a:cxn>
                <a:cxn ang="T7">
                  <a:pos x="T2" y="T3"/>
                </a:cxn>
                <a:cxn ang="T8">
                  <a:pos x="T4" y="T5"/>
                </a:cxn>
              </a:cxnLst>
              <a:rect l="T9" t="T10" r="T11" b="T12"/>
              <a:pathLst>
                <a:path w="16784" h="14727" fill="none" extrusionOk="0">
                  <a:moveTo>
                    <a:pt x="-1" y="1131"/>
                  </a:moveTo>
                  <a:cubicBezTo>
                    <a:pt x="314" y="742"/>
                    <a:pt x="642" y="365"/>
                    <a:pt x="983" y="-1"/>
                  </a:cubicBezTo>
                </a:path>
                <a:path w="16784" h="14727" stroke="0" extrusionOk="0">
                  <a:moveTo>
                    <a:pt x="-1" y="1131"/>
                  </a:moveTo>
                  <a:cubicBezTo>
                    <a:pt x="314" y="742"/>
                    <a:pt x="642" y="365"/>
                    <a:pt x="983" y="-1"/>
                  </a:cubicBezTo>
                  <a:lnTo>
                    <a:pt x="16784" y="14727"/>
                  </a:lnTo>
                  <a:lnTo>
                    <a:pt x="-1" y="1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8476" name="Arc 47"/>
            <p:cNvSpPr>
              <a:spLocks/>
            </p:cNvSpPr>
            <p:nvPr/>
          </p:nvSpPr>
          <p:spPr bwMode="auto">
            <a:xfrm>
              <a:off x="-2764406" y="3657901"/>
              <a:ext cx="2413050" cy="2415549"/>
            </a:xfrm>
            <a:custGeom>
              <a:avLst/>
              <a:gdLst>
                <a:gd name="T0" fmla="*/ 0 w 15800"/>
                <a:gd name="T1" fmla="*/ 2147483647 h 17025"/>
                <a:gd name="T2" fmla="*/ 2147483647 w 15800"/>
                <a:gd name="T3" fmla="*/ 0 h 17025"/>
                <a:gd name="T4" fmla="*/ 2147483647 w 15800"/>
                <a:gd name="T5" fmla="*/ 2147483647 h 17025"/>
                <a:gd name="T6" fmla="*/ 0 60000 65536"/>
                <a:gd name="T7" fmla="*/ 0 60000 65536"/>
                <a:gd name="T8" fmla="*/ 0 60000 65536"/>
                <a:gd name="T9" fmla="*/ 0 w 15800"/>
                <a:gd name="T10" fmla="*/ 0 h 17025"/>
                <a:gd name="T11" fmla="*/ 15800 w 15800"/>
                <a:gd name="T12" fmla="*/ 17025 h 17025"/>
              </a:gdLst>
              <a:ahLst/>
              <a:cxnLst>
                <a:cxn ang="T6">
                  <a:pos x="T0" y="T1"/>
                </a:cxn>
                <a:cxn ang="T7">
                  <a:pos x="T2" y="T3"/>
                </a:cxn>
                <a:cxn ang="T8">
                  <a:pos x="T4" y="T5"/>
                </a:cxn>
              </a:cxnLst>
              <a:rect l="T9" t="T10" r="T11" b="T12"/>
              <a:pathLst>
                <a:path w="15800" h="17025" fill="none" extrusionOk="0">
                  <a:moveTo>
                    <a:pt x="-1" y="2297"/>
                  </a:moveTo>
                  <a:cubicBezTo>
                    <a:pt x="773" y="1466"/>
                    <a:pt x="1612" y="697"/>
                    <a:pt x="2508" y="-2"/>
                  </a:cubicBezTo>
                </a:path>
                <a:path w="15800" h="17025" stroke="0" extrusionOk="0">
                  <a:moveTo>
                    <a:pt x="-1" y="2297"/>
                  </a:moveTo>
                  <a:cubicBezTo>
                    <a:pt x="773" y="1466"/>
                    <a:pt x="1612" y="697"/>
                    <a:pt x="2508" y="-2"/>
                  </a:cubicBezTo>
                  <a:lnTo>
                    <a:pt x="15800" y="17025"/>
                  </a:lnTo>
                  <a:lnTo>
                    <a:pt x="-1" y="2297"/>
                  </a:lnTo>
                  <a:close/>
                </a:path>
              </a:pathLst>
            </a:custGeom>
            <a:solidFill>
              <a:srgbClr val="5CD4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8477" name="Arc 48"/>
            <p:cNvSpPr>
              <a:spLocks/>
            </p:cNvSpPr>
            <p:nvPr/>
          </p:nvSpPr>
          <p:spPr bwMode="auto">
            <a:xfrm>
              <a:off x="-2379593" y="3531391"/>
              <a:ext cx="2028236" cy="2542059"/>
            </a:xfrm>
            <a:custGeom>
              <a:avLst/>
              <a:gdLst>
                <a:gd name="T0" fmla="*/ 0 w 13291"/>
                <a:gd name="T1" fmla="*/ 2147483647 h 17905"/>
                <a:gd name="T2" fmla="*/ 2147483647 w 13291"/>
                <a:gd name="T3" fmla="*/ 0 h 17905"/>
                <a:gd name="T4" fmla="*/ 2147483647 w 13291"/>
                <a:gd name="T5" fmla="*/ 2147483647 h 17905"/>
                <a:gd name="T6" fmla="*/ 0 60000 65536"/>
                <a:gd name="T7" fmla="*/ 0 60000 65536"/>
                <a:gd name="T8" fmla="*/ 0 60000 65536"/>
                <a:gd name="T9" fmla="*/ 0 w 13291"/>
                <a:gd name="T10" fmla="*/ 0 h 17905"/>
                <a:gd name="T11" fmla="*/ 13291 w 13291"/>
                <a:gd name="T12" fmla="*/ 17905 h 17905"/>
              </a:gdLst>
              <a:ahLst/>
              <a:cxnLst>
                <a:cxn ang="T6">
                  <a:pos x="T0" y="T1"/>
                </a:cxn>
                <a:cxn ang="T7">
                  <a:pos x="T2" y="T3"/>
                </a:cxn>
                <a:cxn ang="T8">
                  <a:pos x="T4" y="T5"/>
                </a:cxn>
              </a:cxnLst>
              <a:rect l="T9" t="T10" r="T11" b="T12"/>
              <a:pathLst>
                <a:path w="13291" h="17905" fill="none" extrusionOk="0">
                  <a:moveTo>
                    <a:pt x="-1" y="878"/>
                  </a:moveTo>
                  <a:cubicBezTo>
                    <a:pt x="392" y="571"/>
                    <a:pt x="796" y="278"/>
                    <a:pt x="1209" y="-1"/>
                  </a:cubicBezTo>
                </a:path>
                <a:path w="13291" h="17905" stroke="0" extrusionOk="0">
                  <a:moveTo>
                    <a:pt x="-1" y="878"/>
                  </a:moveTo>
                  <a:cubicBezTo>
                    <a:pt x="392" y="571"/>
                    <a:pt x="796" y="278"/>
                    <a:pt x="1209" y="-1"/>
                  </a:cubicBezTo>
                  <a:lnTo>
                    <a:pt x="13291" y="17905"/>
                  </a:lnTo>
                  <a:lnTo>
                    <a:pt x="-1" y="878"/>
                  </a:lnTo>
                  <a:close/>
                </a:path>
              </a:pathLst>
            </a:custGeom>
            <a:solidFill>
              <a:srgbClr val="E25F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9" name="Arc 49"/>
            <p:cNvSpPr>
              <a:spLocks/>
            </p:cNvSpPr>
            <p:nvPr/>
          </p:nvSpPr>
          <p:spPr bwMode="auto">
            <a:xfrm>
              <a:off x="-2193925" y="3295199"/>
              <a:ext cx="1843088" cy="2777576"/>
            </a:xfrm>
            <a:custGeom>
              <a:avLst/>
              <a:gdLst>
                <a:gd name="G0" fmla="+- 12081 0 0"/>
                <a:gd name="G1" fmla="+- 19577 0 0"/>
                <a:gd name="G2" fmla="+- 21600 0 0"/>
                <a:gd name="T0" fmla="*/ 0 w 12081"/>
                <a:gd name="T1" fmla="*/ 1672 h 19577"/>
                <a:gd name="T2" fmla="*/ 2955 w 12081"/>
                <a:gd name="T3" fmla="*/ 0 h 19577"/>
                <a:gd name="T4" fmla="*/ 12081 w 12081"/>
                <a:gd name="T5" fmla="*/ 19577 h 19577"/>
              </a:gdLst>
              <a:ahLst/>
              <a:cxnLst>
                <a:cxn ang="0">
                  <a:pos x="T0" y="T1"/>
                </a:cxn>
                <a:cxn ang="0">
                  <a:pos x="T2" y="T3"/>
                </a:cxn>
                <a:cxn ang="0">
                  <a:pos x="T4" y="T5"/>
                </a:cxn>
              </a:cxnLst>
              <a:rect l="0" t="0" r="r" b="b"/>
              <a:pathLst>
                <a:path w="12081" h="19577" fill="none" extrusionOk="0">
                  <a:moveTo>
                    <a:pt x="-1" y="1671"/>
                  </a:moveTo>
                  <a:cubicBezTo>
                    <a:pt x="939" y="1037"/>
                    <a:pt x="1927" y="478"/>
                    <a:pt x="2954" y="-1"/>
                  </a:cubicBezTo>
                </a:path>
                <a:path w="12081" h="19577" stroke="0" extrusionOk="0">
                  <a:moveTo>
                    <a:pt x="-1" y="1671"/>
                  </a:moveTo>
                  <a:cubicBezTo>
                    <a:pt x="939" y="1037"/>
                    <a:pt x="1927" y="478"/>
                    <a:pt x="2954" y="-1"/>
                  </a:cubicBezTo>
                  <a:lnTo>
                    <a:pt x="12081" y="19577"/>
                  </a:lnTo>
                  <a:close/>
                </a:path>
              </a:pathLst>
            </a:custGeom>
            <a:solidFill>
              <a:schemeClr val="accent5">
                <a:lumMod val="75000"/>
              </a:schemeClr>
            </a:solidFill>
            <a:ln w="9525">
              <a:noFill/>
              <a:round/>
              <a:headEnd/>
              <a:tailEnd/>
            </a:ln>
          </p:spPr>
          <p:txBody>
            <a:bodyPr/>
            <a:lstStyle/>
            <a:p>
              <a:pPr>
                <a:defRPr/>
              </a:pPr>
              <a:endParaRPr lang="en-US" sz="1000">
                <a:latin typeface="Calibri" pitchFamily="-80" charset="0"/>
                <a:ea typeface="ＭＳ Ｐゴシック" pitchFamily="34" charset="-128"/>
                <a:cs typeface="+mn-cs"/>
              </a:endParaRPr>
            </a:p>
          </p:txBody>
        </p:sp>
        <p:sp>
          <p:nvSpPr>
            <p:cNvPr id="18479" name="Arc 50"/>
            <p:cNvSpPr>
              <a:spLocks/>
            </p:cNvSpPr>
            <p:nvPr/>
          </p:nvSpPr>
          <p:spPr bwMode="auto">
            <a:xfrm>
              <a:off x="-1743909" y="3211162"/>
              <a:ext cx="1392554" cy="2862287"/>
            </a:xfrm>
            <a:custGeom>
              <a:avLst/>
              <a:gdLst>
                <a:gd name="T0" fmla="*/ 0 w 9126"/>
                <a:gd name="T1" fmla="*/ 2147483647 h 20167"/>
                <a:gd name="T2" fmla="*/ 2147483647 w 9126"/>
                <a:gd name="T3" fmla="*/ 0 h 20167"/>
                <a:gd name="T4" fmla="*/ 2147483647 w 9126"/>
                <a:gd name="T5" fmla="*/ 2147483647 h 20167"/>
                <a:gd name="T6" fmla="*/ 0 60000 65536"/>
                <a:gd name="T7" fmla="*/ 0 60000 65536"/>
                <a:gd name="T8" fmla="*/ 0 60000 65536"/>
                <a:gd name="T9" fmla="*/ 0 w 9126"/>
                <a:gd name="T10" fmla="*/ 0 h 20167"/>
                <a:gd name="T11" fmla="*/ 9126 w 9126"/>
                <a:gd name="T12" fmla="*/ 20167 h 20167"/>
              </a:gdLst>
              <a:ahLst/>
              <a:cxnLst>
                <a:cxn ang="T6">
                  <a:pos x="T0" y="T1"/>
                </a:cxn>
                <a:cxn ang="T7">
                  <a:pos x="T2" y="T3"/>
                </a:cxn>
                <a:cxn ang="T8">
                  <a:pos x="T4" y="T5"/>
                </a:cxn>
              </a:cxnLst>
              <a:rect l="T9" t="T10" r="T11" b="T12"/>
              <a:pathLst>
                <a:path w="9126" h="20167" fill="none" extrusionOk="0">
                  <a:moveTo>
                    <a:pt x="-1" y="589"/>
                  </a:moveTo>
                  <a:cubicBezTo>
                    <a:pt x="456" y="376"/>
                    <a:pt x="920" y="179"/>
                    <a:pt x="1390" y="-1"/>
                  </a:cubicBezTo>
                </a:path>
                <a:path w="9126" h="20167" stroke="0" extrusionOk="0">
                  <a:moveTo>
                    <a:pt x="-1" y="589"/>
                  </a:moveTo>
                  <a:cubicBezTo>
                    <a:pt x="456" y="376"/>
                    <a:pt x="920" y="179"/>
                    <a:pt x="1390" y="-1"/>
                  </a:cubicBezTo>
                  <a:lnTo>
                    <a:pt x="9126" y="20167"/>
                  </a:lnTo>
                  <a:lnTo>
                    <a:pt x="-1" y="589"/>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8480" name="Arc 51"/>
            <p:cNvSpPr>
              <a:spLocks/>
            </p:cNvSpPr>
            <p:nvPr/>
          </p:nvSpPr>
          <p:spPr bwMode="auto">
            <a:xfrm>
              <a:off x="-1531306" y="3086629"/>
              <a:ext cx="1179948" cy="2986820"/>
            </a:xfrm>
            <a:custGeom>
              <a:avLst/>
              <a:gdLst>
                <a:gd name="T0" fmla="*/ 0 w 7735"/>
                <a:gd name="T1" fmla="*/ 2147483647 h 21048"/>
                <a:gd name="T2" fmla="*/ 2147483647 w 7735"/>
                <a:gd name="T3" fmla="*/ 0 h 21048"/>
                <a:gd name="T4" fmla="*/ 2147483647 w 7735"/>
                <a:gd name="T5" fmla="*/ 2147483647 h 21048"/>
                <a:gd name="T6" fmla="*/ 0 60000 65536"/>
                <a:gd name="T7" fmla="*/ 0 60000 65536"/>
                <a:gd name="T8" fmla="*/ 0 60000 65536"/>
                <a:gd name="T9" fmla="*/ 0 w 7735"/>
                <a:gd name="T10" fmla="*/ 0 h 21048"/>
                <a:gd name="T11" fmla="*/ 7735 w 7735"/>
                <a:gd name="T12" fmla="*/ 21048 h 21048"/>
              </a:gdLst>
              <a:ahLst/>
              <a:cxnLst>
                <a:cxn ang="T6">
                  <a:pos x="T0" y="T1"/>
                </a:cxn>
                <a:cxn ang="T7">
                  <a:pos x="T2" y="T3"/>
                </a:cxn>
                <a:cxn ang="T8">
                  <a:pos x="T4" y="T5"/>
                </a:cxn>
              </a:cxnLst>
              <a:rect l="T9" t="T10" r="T11" b="T12"/>
              <a:pathLst>
                <a:path w="7735" h="21048" fill="none" extrusionOk="0">
                  <a:moveTo>
                    <a:pt x="-1" y="880"/>
                  </a:moveTo>
                  <a:cubicBezTo>
                    <a:pt x="940" y="519"/>
                    <a:pt x="1905" y="225"/>
                    <a:pt x="2887" y="-2"/>
                  </a:cubicBezTo>
                </a:path>
                <a:path w="7735" h="21048" stroke="0" extrusionOk="0">
                  <a:moveTo>
                    <a:pt x="-1" y="880"/>
                  </a:moveTo>
                  <a:cubicBezTo>
                    <a:pt x="940" y="519"/>
                    <a:pt x="1905" y="225"/>
                    <a:pt x="2887" y="-2"/>
                  </a:cubicBezTo>
                  <a:lnTo>
                    <a:pt x="7735" y="21048"/>
                  </a:lnTo>
                  <a:lnTo>
                    <a:pt x="-1" y="880"/>
                  </a:lnTo>
                  <a:close/>
                </a:path>
              </a:pathLst>
            </a:custGeom>
            <a:solidFill>
              <a:srgbClr val="CC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8481" name="Arc 52"/>
            <p:cNvSpPr>
              <a:spLocks/>
            </p:cNvSpPr>
            <p:nvPr/>
          </p:nvSpPr>
          <p:spPr bwMode="auto">
            <a:xfrm>
              <a:off x="-1091217" y="3007562"/>
              <a:ext cx="739860" cy="3065889"/>
            </a:xfrm>
            <a:custGeom>
              <a:avLst/>
              <a:gdLst>
                <a:gd name="T0" fmla="*/ 0 w 4847"/>
                <a:gd name="T1" fmla="*/ 2147483647 h 21600"/>
                <a:gd name="T2" fmla="*/ 2147483647 w 4847"/>
                <a:gd name="T3" fmla="*/ 0 h 21600"/>
                <a:gd name="T4" fmla="*/ 2147483647 w 4847"/>
                <a:gd name="T5" fmla="*/ 2147483647 h 21600"/>
                <a:gd name="T6" fmla="*/ 0 60000 65536"/>
                <a:gd name="T7" fmla="*/ 0 60000 65536"/>
                <a:gd name="T8" fmla="*/ 0 60000 65536"/>
                <a:gd name="T9" fmla="*/ 0 w 4847"/>
                <a:gd name="T10" fmla="*/ 0 h 21600"/>
                <a:gd name="T11" fmla="*/ 4847 w 4847"/>
                <a:gd name="T12" fmla="*/ 21600 h 21600"/>
              </a:gdLst>
              <a:ahLst/>
              <a:cxnLst>
                <a:cxn ang="T6">
                  <a:pos x="T0" y="T1"/>
                </a:cxn>
                <a:cxn ang="T7">
                  <a:pos x="T2" y="T3"/>
                </a:cxn>
                <a:cxn ang="T8">
                  <a:pos x="T4" y="T5"/>
                </a:cxn>
              </a:cxnLst>
              <a:rect l="T9" t="T10" r="T11" b="T12"/>
              <a:pathLst>
                <a:path w="4847" h="21600" fill="none" extrusionOk="0">
                  <a:moveTo>
                    <a:pt x="-1" y="550"/>
                  </a:moveTo>
                  <a:cubicBezTo>
                    <a:pt x="1589" y="184"/>
                    <a:pt x="3215" y="-1"/>
                    <a:pt x="4847" y="-1"/>
                  </a:cubicBezTo>
                </a:path>
                <a:path w="4847" h="21600" stroke="0" extrusionOk="0">
                  <a:moveTo>
                    <a:pt x="-1" y="550"/>
                  </a:moveTo>
                  <a:cubicBezTo>
                    <a:pt x="1589" y="184"/>
                    <a:pt x="3215" y="-1"/>
                    <a:pt x="4847" y="-1"/>
                  </a:cubicBezTo>
                  <a:lnTo>
                    <a:pt x="4847" y="21600"/>
                  </a:lnTo>
                  <a:lnTo>
                    <a:pt x="-1" y="550"/>
                  </a:lnTo>
                  <a:close/>
                </a:path>
              </a:pathLst>
            </a:custGeom>
            <a:solidFill>
              <a:srgbClr val="EC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8482" name="Text Box 82"/>
            <p:cNvSpPr txBox="1">
              <a:spLocks noChangeArrowheads="1"/>
            </p:cNvSpPr>
            <p:nvPr/>
          </p:nvSpPr>
          <p:spPr bwMode="auto">
            <a:xfrm>
              <a:off x="-4254500" y="5410608"/>
              <a:ext cx="1130300"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BRIP1</a:t>
              </a:r>
            </a:p>
          </p:txBody>
        </p:sp>
        <p:sp>
          <p:nvSpPr>
            <p:cNvPr id="18483" name="Text Box 83"/>
            <p:cNvSpPr txBox="1">
              <a:spLocks noChangeArrowheads="1"/>
            </p:cNvSpPr>
            <p:nvPr/>
          </p:nvSpPr>
          <p:spPr bwMode="auto">
            <a:xfrm>
              <a:off x="-3886200" y="4357946"/>
              <a:ext cx="1266825"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CHEK2</a:t>
              </a:r>
            </a:p>
          </p:txBody>
        </p:sp>
        <p:sp>
          <p:nvSpPr>
            <p:cNvPr id="18484" name="Text Box 84"/>
            <p:cNvSpPr txBox="1">
              <a:spLocks noChangeArrowheads="1"/>
            </p:cNvSpPr>
            <p:nvPr/>
          </p:nvSpPr>
          <p:spPr bwMode="auto">
            <a:xfrm>
              <a:off x="-4343400" y="5944083"/>
              <a:ext cx="1266825"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BARD1</a:t>
              </a:r>
            </a:p>
          </p:txBody>
        </p:sp>
        <p:sp>
          <p:nvSpPr>
            <p:cNvPr id="18485" name="Text Box 85"/>
            <p:cNvSpPr txBox="1">
              <a:spLocks noChangeArrowheads="1"/>
            </p:cNvSpPr>
            <p:nvPr/>
          </p:nvSpPr>
          <p:spPr bwMode="auto">
            <a:xfrm>
              <a:off x="-3505200" y="3824472"/>
              <a:ext cx="1266825"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MRE11</a:t>
              </a:r>
            </a:p>
          </p:txBody>
        </p:sp>
        <p:sp>
          <p:nvSpPr>
            <p:cNvPr id="18486" name="Text Box 86"/>
            <p:cNvSpPr txBox="1">
              <a:spLocks noChangeArrowheads="1"/>
            </p:cNvSpPr>
            <p:nvPr/>
          </p:nvSpPr>
          <p:spPr bwMode="auto">
            <a:xfrm>
              <a:off x="-3154362" y="3581550"/>
              <a:ext cx="1096962"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MSH6</a:t>
              </a:r>
            </a:p>
          </p:txBody>
        </p:sp>
        <p:sp>
          <p:nvSpPr>
            <p:cNvPr id="18487" name="Text Box 87"/>
            <p:cNvSpPr txBox="1">
              <a:spLocks noChangeArrowheads="1"/>
            </p:cNvSpPr>
            <p:nvPr/>
          </p:nvSpPr>
          <p:spPr bwMode="auto">
            <a:xfrm>
              <a:off x="-2736850" y="3352918"/>
              <a:ext cx="893763"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NBN</a:t>
              </a:r>
            </a:p>
          </p:txBody>
        </p:sp>
        <p:sp>
          <p:nvSpPr>
            <p:cNvPr id="18488" name="Text Box 88"/>
            <p:cNvSpPr txBox="1">
              <a:spLocks noChangeArrowheads="1"/>
            </p:cNvSpPr>
            <p:nvPr/>
          </p:nvSpPr>
          <p:spPr bwMode="auto">
            <a:xfrm>
              <a:off x="-2493962" y="3124285"/>
              <a:ext cx="1198562"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PALB2</a:t>
              </a:r>
            </a:p>
          </p:txBody>
        </p:sp>
        <p:sp>
          <p:nvSpPr>
            <p:cNvPr id="18489" name="Text Box 90"/>
            <p:cNvSpPr txBox="1">
              <a:spLocks noChangeArrowheads="1"/>
            </p:cNvSpPr>
            <p:nvPr/>
          </p:nvSpPr>
          <p:spPr bwMode="auto">
            <a:xfrm>
              <a:off x="-1739900" y="2514600"/>
              <a:ext cx="1454150"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RAD51C</a:t>
              </a:r>
            </a:p>
          </p:txBody>
        </p:sp>
        <p:sp>
          <p:nvSpPr>
            <p:cNvPr id="18490" name="Text Box 91"/>
            <p:cNvSpPr txBox="1">
              <a:spLocks noChangeArrowheads="1"/>
            </p:cNvSpPr>
            <p:nvPr/>
          </p:nvSpPr>
          <p:spPr bwMode="auto">
            <a:xfrm>
              <a:off x="-2133600" y="2744821"/>
              <a:ext cx="1233488" cy="3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400">
                  <a:latin typeface="Calibri" charset="0"/>
                  <a:cs typeface="Arial" charset="0"/>
                </a:rPr>
                <a:t>RAD50</a:t>
              </a:r>
            </a:p>
          </p:txBody>
        </p:sp>
        <p:sp>
          <p:nvSpPr>
            <p:cNvPr id="18491" name="Text Box 94"/>
            <p:cNvSpPr txBox="1">
              <a:spLocks noChangeArrowheads="1"/>
            </p:cNvSpPr>
            <p:nvPr/>
          </p:nvSpPr>
          <p:spPr bwMode="auto">
            <a:xfrm>
              <a:off x="-3389312" y="5952022"/>
              <a:ext cx="358775"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1</a:t>
              </a:r>
            </a:p>
          </p:txBody>
        </p:sp>
        <p:sp>
          <p:nvSpPr>
            <p:cNvPr id="18492" name="Text Box 95"/>
            <p:cNvSpPr txBox="1">
              <a:spLocks noChangeArrowheads="1"/>
            </p:cNvSpPr>
            <p:nvPr/>
          </p:nvSpPr>
          <p:spPr bwMode="auto">
            <a:xfrm>
              <a:off x="-3313112" y="5491580"/>
              <a:ext cx="358775"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4</a:t>
              </a:r>
            </a:p>
          </p:txBody>
        </p:sp>
        <p:sp>
          <p:nvSpPr>
            <p:cNvPr id="18493" name="Text Box 96"/>
            <p:cNvSpPr txBox="1">
              <a:spLocks noChangeArrowheads="1"/>
            </p:cNvSpPr>
            <p:nvPr/>
          </p:nvSpPr>
          <p:spPr bwMode="auto">
            <a:xfrm>
              <a:off x="-2938462" y="4729473"/>
              <a:ext cx="358775"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5</a:t>
              </a:r>
            </a:p>
          </p:txBody>
        </p:sp>
        <p:sp>
          <p:nvSpPr>
            <p:cNvPr id="18494" name="Text Box 97"/>
            <p:cNvSpPr txBox="1">
              <a:spLocks noChangeArrowheads="1"/>
            </p:cNvSpPr>
            <p:nvPr/>
          </p:nvSpPr>
          <p:spPr bwMode="auto">
            <a:xfrm>
              <a:off x="-2616200" y="4224578"/>
              <a:ext cx="360363"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1</a:t>
              </a:r>
            </a:p>
          </p:txBody>
        </p:sp>
        <p:sp>
          <p:nvSpPr>
            <p:cNvPr id="18495" name="Text Box 98"/>
            <p:cNvSpPr txBox="1">
              <a:spLocks noChangeArrowheads="1"/>
            </p:cNvSpPr>
            <p:nvPr/>
          </p:nvSpPr>
          <p:spPr bwMode="auto">
            <a:xfrm>
              <a:off x="-2398712" y="4002298"/>
              <a:ext cx="358775"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2</a:t>
              </a:r>
            </a:p>
          </p:txBody>
        </p:sp>
        <p:sp>
          <p:nvSpPr>
            <p:cNvPr id="18496" name="Text Box 99"/>
            <p:cNvSpPr txBox="1">
              <a:spLocks noChangeArrowheads="1"/>
            </p:cNvSpPr>
            <p:nvPr/>
          </p:nvSpPr>
          <p:spPr bwMode="auto">
            <a:xfrm>
              <a:off x="-2160587" y="3802244"/>
              <a:ext cx="358775"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1</a:t>
              </a:r>
            </a:p>
          </p:txBody>
        </p:sp>
        <p:sp>
          <p:nvSpPr>
            <p:cNvPr id="18497" name="Text Box 100"/>
            <p:cNvSpPr txBox="1">
              <a:spLocks noChangeArrowheads="1"/>
            </p:cNvSpPr>
            <p:nvPr/>
          </p:nvSpPr>
          <p:spPr bwMode="auto">
            <a:xfrm>
              <a:off x="-1911350" y="3633945"/>
              <a:ext cx="358775"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2</a:t>
              </a:r>
            </a:p>
          </p:txBody>
        </p:sp>
        <p:sp>
          <p:nvSpPr>
            <p:cNvPr id="18498" name="Text Box 101"/>
            <p:cNvSpPr txBox="1">
              <a:spLocks noChangeArrowheads="1"/>
            </p:cNvSpPr>
            <p:nvPr/>
          </p:nvSpPr>
          <p:spPr bwMode="auto">
            <a:xfrm>
              <a:off x="-1625600" y="3513277"/>
              <a:ext cx="360363"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1</a:t>
              </a:r>
            </a:p>
          </p:txBody>
        </p:sp>
        <p:sp>
          <p:nvSpPr>
            <p:cNvPr id="18499" name="Text Box 102"/>
            <p:cNvSpPr txBox="1">
              <a:spLocks noChangeArrowheads="1"/>
            </p:cNvSpPr>
            <p:nvPr/>
          </p:nvSpPr>
          <p:spPr bwMode="auto">
            <a:xfrm>
              <a:off x="-1331912" y="3438655"/>
              <a:ext cx="360362"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3</a:t>
              </a:r>
            </a:p>
          </p:txBody>
        </p:sp>
        <p:sp>
          <p:nvSpPr>
            <p:cNvPr id="18500" name="Text Box 103"/>
            <p:cNvSpPr txBox="1">
              <a:spLocks noChangeArrowheads="1"/>
            </p:cNvSpPr>
            <p:nvPr/>
          </p:nvSpPr>
          <p:spPr bwMode="auto">
            <a:xfrm>
              <a:off x="-838200" y="3348155"/>
              <a:ext cx="358775" cy="2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200">
                  <a:latin typeface="Calibri" charset="0"/>
                  <a:cs typeface="Arial" charset="0"/>
                </a:rPr>
                <a:t>3</a:t>
              </a:r>
            </a:p>
          </p:txBody>
        </p:sp>
        <p:sp>
          <p:nvSpPr>
            <p:cNvPr id="18501" name="Line 111"/>
            <p:cNvSpPr>
              <a:spLocks noChangeShapeType="1"/>
            </p:cNvSpPr>
            <p:nvPr/>
          </p:nvSpPr>
          <p:spPr bwMode="auto">
            <a:xfrm>
              <a:off x="-1648237" y="3009538"/>
              <a:ext cx="0" cy="193718"/>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fr-FR"/>
            </a:p>
          </p:txBody>
        </p:sp>
        <p:sp>
          <p:nvSpPr>
            <p:cNvPr id="18502" name="Line 113"/>
            <p:cNvSpPr>
              <a:spLocks noChangeShapeType="1"/>
            </p:cNvSpPr>
            <p:nvPr/>
          </p:nvSpPr>
          <p:spPr bwMode="auto">
            <a:xfrm>
              <a:off x="-1246417" y="2756423"/>
              <a:ext cx="0" cy="30639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fr-FR"/>
            </a:p>
          </p:txBody>
        </p:sp>
      </p:grpSp>
      <p:sp>
        <p:nvSpPr>
          <p:cNvPr id="2" name="Rectangle 1"/>
          <p:cNvSpPr/>
          <p:nvPr/>
        </p:nvSpPr>
        <p:spPr>
          <a:xfrm>
            <a:off x="228600" y="5876277"/>
            <a:ext cx="3992563" cy="369332"/>
          </a:xfrm>
          <a:prstGeom prst="rect">
            <a:avLst/>
          </a:prstGeom>
        </p:spPr>
        <p:txBody>
          <a:bodyPr wrap="square">
            <a:spAutoFit/>
          </a:bodyPr>
          <a:lstStyle/>
          <a:p>
            <a:pPr algn="ctr">
              <a:defRPr/>
            </a:pPr>
            <a:r>
              <a:rPr lang="en-US" b="1" dirty="0">
                <a:ea typeface="ＭＳ Ｐゴシック" pitchFamily="34" charset="-128"/>
              </a:rPr>
              <a:t>Other single </a:t>
            </a:r>
            <a:r>
              <a:rPr lang="en-US" b="1" dirty="0" smtClean="0">
                <a:ea typeface="ＭＳ Ｐゴシック" pitchFamily="34" charset="-128"/>
              </a:rPr>
              <a:t>genes: (</a:t>
            </a:r>
            <a:r>
              <a:rPr lang="en-US" b="1" dirty="0">
                <a:ea typeface="ＭＳ Ｐゴシック" pitchFamily="34" charset="-128"/>
                <a:cs typeface="Times New Roman"/>
              </a:rPr>
              <a:t>~27%)</a:t>
            </a:r>
            <a:endParaRPr lang="en-US" b="1" dirty="0">
              <a:ea typeface="ＭＳ Ｐゴシック" pitchFamily="34" charset="-128"/>
            </a:endParaRPr>
          </a:p>
        </p:txBody>
      </p:sp>
      <p:sp>
        <p:nvSpPr>
          <p:cNvPr id="73" name="TextBox 72"/>
          <p:cNvSpPr txBox="1"/>
          <p:nvPr/>
        </p:nvSpPr>
        <p:spPr>
          <a:xfrm>
            <a:off x="6857999" y="6654530"/>
            <a:ext cx="2286001" cy="246221"/>
          </a:xfrm>
          <a:prstGeom prst="rect">
            <a:avLst/>
          </a:prstGeom>
          <a:noFill/>
        </p:spPr>
        <p:txBody>
          <a:bodyPr wrap="square">
            <a:spAutoFit/>
          </a:bodyPr>
          <a:lstStyle/>
          <a:p>
            <a:pPr marL="228600" indent="-228600">
              <a:buFontTx/>
              <a:buAutoNum type="arabicPeriod"/>
              <a:defRPr/>
            </a:pPr>
            <a:r>
              <a:rPr lang="en-US" sz="1000" dirty="0" err="1" smtClean="0">
                <a:ea typeface="ＭＳ Ｐゴシック" charset="0"/>
                <a:cs typeface="ＭＳ Ｐゴシック" charset="0"/>
              </a:rPr>
              <a:t>Norquist</a:t>
            </a:r>
            <a:r>
              <a:rPr lang="en-US" sz="1000" dirty="0" smtClean="0">
                <a:ea typeface="ＭＳ Ｐゴシック" charset="0"/>
                <a:cs typeface="ＭＳ Ｐゴシック" charset="0"/>
              </a:rPr>
              <a:t> B et al., SGO March 2016</a:t>
            </a:r>
          </a:p>
        </p:txBody>
      </p:sp>
    </p:spTree>
    <p:extLst>
      <p:ext uri="{BB962C8B-B14F-4D97-AF65-F5344CB8AC3E}">
        <p14:creationId xmlns:p14="http://schemas.microsoft.com/office/powerpoint/2010/main" val="1192605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4890252" cy="6918262"/>
          </a:xfrm>
          <a:prstGeom prst="rect">
            <a:avLst/>
          </a:prstGeom>
        </p:spPr>
      </p:pic>
      <p:pic>
        <p:nvPicPr>
          <p:cNvPr id="3" name="Content Placeholder 3"/>
          <p:cNvPicPr>
            <a:picLocks noGrp="1" noChangeAspect="1"/>
          </p:cNvPicPr>
          <p:nvPr>
            <p:ph idx="1"/>
          </p:nvPr>
        </p:nvPicPr>
        <p:blipFill>
          <a:blip r:embed="rId3"/>
          <a:srcRect t="13336" b="13336"/>
          <a:stretch>
            <a:fillRect/>
          </a:stretch>
        </p:blipFill>
        <p:spPr>
          <a:xfrm>
            <a:off x="4890252" y="288346"/>
            <a:ext cx="4253748" cy="2864220"/>
          </a:xfrm>
        </p:spPr>
      </p:pic>
      <p:pic>
        <p:nvPicPr>
          <p:cNvPr id="4" name="Picture 3"/>
          <p:cNvPicPr>
            <a:picLocks noChangeAspect="1"/>
          </p:cNvPicPr>
          <p:nvPr/>
        </p:nvPicPr>
        <p:blipFill>
          <a:blip r:embed="rId4"/>
          <a:stretch>
            <a:fillRect/>
          </a:stretch>
        </p:blipFill>
        <p:spPr>
          <a:xfrm>
            <a:off x="4890252" y="3653950"/>
            <a:ext cx="4253748" cy="2862781"/>
          </a:xfrm>
          <a:prstGeom prst="rect">
            <a:avLst/>
          </a:prstGeom>
        </p:spPr>
      </p:pic>
    </p:spTree>
    <p:extLst>
      <p:ext uri="{BB962C8B-B14F-4D97-AF65-F5344CB8AC3E}">
        <p14:creationId xmlns:p14="http://schemas.microsoft.com/office/powerpoint/2010/main" val="35790336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01" y="-103472"/>
            <a:ext cx="9024471" cy="1569660"/>
          </a:xfrm>
          <a:prstGeom prst="rect">
            <a:avLst/>
          </a:prstGeom>
        </p:spPr>
        <p:txBody>
          <a:bodyPr wrap="square">
            <a:spAutoFit/>
          </a:bodyPr>
          <a:lstStyle/>
          <a:p>
            <a:pPr algn="ctr"/>
            <a:r>
              <a:rPr lang="en-US" sz="2400" dirty="0" smtClean="0">
                <a:solidFill>
                  <a:srgbClr val="000090"/>
                </a:solidFill>
              </a:rPr>
              <a:t>More Than BRCA1/2? : The Concept Of </a:t>
            </a:r>
            <a:r>
              <a:rPr lang="en-US" sz="2400" b="1" i="1" dirty="0" smtClean="0">
                <a:solidFill>
                  <a:srgbClr val="000090"/>
                </a:solidFill>
              </a:rPr>
              <a:t>“</a:t>
            </a:r>
            <a:r>
              <a:rPr lang="en-US" sz="2400" b="1" i="1" dirty="0" err="1" smtClean="0">
                <a:solidFill>
                  <a:srgbClr val="000090"/>
                </a:solidFill>
              </a:rPr>
              <a:t>Brca</a:t>
            </a:r>
            <a:r>
              <a:rPr lang="en-US" sz="2400" b="1" i="1" dirty="0" smtClean="0">
                <a:solidFill>
                  <a:srgbClr val="000090"/>
                </a:solidFill>
              </a:rPr>
              <a:t>-ness”</a:t>
            </a:r>
          </a:p>
          <a:p>
            <a:pPr algn="ctr"/>
            <a:r>
              <a:rPr lang="en-US" sz="2400" b="1" i="1" dirty="0" smtClean="0">
                <a:solidFill>
                  <a:srgbClr val="000090"/>
                </a:solidFill>
              </a:rPr>
              <a:t> </a:t>
            </a:r>
            <a:r>
              <a:rPr lang="en-US" sz="2400" dirty="0" smtClean="0">
                <a:solidFill>
                  <a:srgbClr val="000090"/>
                </a:solidFill>
              </a:rPr>
              <a:t>The Cancer Genome Atlas (</a:t>
            </a:r>
            <a:r>
              <a:rPr lang="en-US" sz="2400" b="1" i="1" dirty="0" smtClean="0">
                <a:solidFill>
                  <a:srgbClr val="000090"/>
                </a:solidFill>
              </a:rPr>
              <a:t>TCGA</a:t>
            </a:r>
            <a:r>
              <a:rPr lang="en-US" sz="2400" dirty="0" smtClean="0">
                <a:solidFill>
                  <a:srgbClr val="000090"/>
                </a:solidFill>
              </a:rPr>
              <a:t>) Network: </a:t>
            </a:r>
            <a:endParaRPr lang="en-US" sz="2400" b="1" dirty="0" smtClean="0">
              <a:solidFill>
                <a:srgbClr val="FF0000"/>
              </a:solidFill>
            </a:endParaRPr>
          </a:p>
          <a:p>
            <a:pPr algn="ctr"/>
            <a:endParaRPr lang="en-US" sz="2400" b="1" dirty="0" smtClean="0">
              <a:solidFill>
                <a:srgbClr val="FF0000"/>
              </a:solidFill>
            </a:endParaRPr>
          </a:p>
          <a:p>
            <a:pPr algn="ctr"/>
            <a:r>
              <a:rPr lang="en-US" sz="2400" b="1" dirty="0" smtClean="0">
                <a:solidFill>
                  <a:srgbClr val="FF0000"/>
                </a:solidFill>
              </a:rPr>
              <a:t>50</a:t>
            </a:r>
            <a:r>
              <a:rPr lang="en-US" sz="2400" b="1" dirty="0" smtClean="0">
                <a:solidFill>
                  <a:srgbClr val="FF0000"/>
                </a:solidFill>
              </a:rPr>
              <a:t>%</a:t>
            </a:r>
            <a:r>
              <a:rPr lang="en-US" sz="2400" dirty="0" smtClean="0">
                <a:solidFill>
                  <a:srgbClr val="000090"/>
                </a:solidFill>
              </a:rPr>
              <a:t> Of 489 Serous OVC Have </a:t>
            </a:r>
            <a:r>
              <a:rPr lang="en-US" sz="2400" b="1" i="1" dirty="0" err="1" smtClean="0">
                <a:solidFill>
                  <a:srgbClr val="000090"/>
                </a:solidFill>
              </a:rPr>
              <a:t>Germline</a:t>
            </a:r>
            <a:r>
              <a:rPr lang="en-US" sz="2400" dirty="0" smtClean="0">
                <a:solidFill>
                  <a:srgbClr val="000090"/>
                </a:solidFill>
              </a:rPr>
              <a:t> Or </a:t>
            </a:r>
            <a:r>
              <a:rPr lang="en-US" sz="2400" b="1" i="1" dirty="0" smtClean="0">
                <a:solidFill>
                  <a:srgbClr val="000090"/>
                </a:solidFill>
              </a:rPr>
              <a:t>Somatic</a:t>
            </a:r>
            <a:r>
              <a:rPr lang="en-US" sz="2400" dirty="0" smtClean="0">
                <a:solidFill>
                  <a:srgbClr val="000090"/>
                </a:solidFill>
              </a:rPr>
              <a:t> </a:t>
            </a:r>
            <a:r>
              <a:rPr lang="en-US" sz="2400" b="1" dirty="0" smtClean="0">
                <a:solidFill>
                  <a:srgbClr val="FF0000"/>
                </a:solidFill>
              </a:rPr>
              <a:t>HR Defects</a:t>
            </a:r>
            <a:endParaRPr lang="en-US" sz="2400" b="1" dirty="0">
              <a:solidFill>
                <a:srgbClr val="FF0000"/>
              </a:solidFill>
            </a:endParaRPr>
          </a:p>
        </p:txBody>
      </p:sp>
      <p:pic>
        <p:nvPicPr>
          <p:cNvPr id="4" name="Picture 3"/>
          <p:cNvPicPr>
            <a:picLocks noChangeAspect="1"/>
          </p:cNvPicPr>
          <p:nvPr/>
        </p:nvPicPr>
        <p:blipFill rotWithShape="1">
          <a:blip r:embed="rId2"/>
          <a:srcRect l="11559" t="25777" r="26082" b="10796"/>
          <a:stretch/>
        </p:blipFill>
        <p:spPr>
          <a:xfrm>
            <a:off x="121355" y="2685663"/>
            <a:ext cx="4563534" cy="3977817"/>
          </a:xfrm>
          <a:prstGeom prst="rect">
            <a:avLst/>
          </a:prstGeom>
        </p:spPr>
      </p:pic>
      <p:sp>
        <p:nvSpPr>
          <p:cNvPr id="2" name="TextBox 1"/>
          <p:cNvSpPr txBox="1"/>
          <p:nvPr/>
        </p:nvSpPr>
        <p:spPr>
          <a:xfrm>
            <a:off x="6494404" y="6611778"/>
            <a:ext cx="2649596" cy="246221"/>
          </a:xfrm>
          <a:prstGeom prst="rect">
            <a:avLst/>
          </a:prstGeom>
          <a:noFill/>
        </p:spPr>
        <p:txBody>
          <a:bodyPr wrap="none" rtlCol="0">
            <a:spAutoFit/>
          </a:bodyPr>
          <a:lstStyle/>
          <a:p>
            <a:r>
              <a:rPr lang="fr-FR" sz="1000" dirty="0" smtClean="0"/>
              <a:t>TCGA </a:t>
            </a:r>
            <a:r>
              <a:rPr lang="fr-FR" sz="1000" dirty="0" err="1" smtClean="0"/>
              <a:t>Netwoek</a:t>
            </a:r>
            <a:r>
              <a:rPr lang="fr-FR" sz="1000" dirty="0" smtClean="0"/>
              <a:t>. Nature 2011;474(7353):609-15</a:t>
            </a:r>
            <a:endParaRPr lang="fr-FR" sz="1000" dirty="0"/>
          </a:p>
        </p:txBody>
      </p:sp>
      <p:sp>
        <p:nvSpPr>
          <p:cNvPr id="5" name="Rectangle 4"/>
          <p:cNvSpPr/>
          <p:nvPr/>
        </p:nvSpPr>
        <p:spPr>
          <a:xfrm>
            <a:off x="5220118" y="6290549"/>
            <a:ext cx="3416320" cy="369332"/>
          </a:xfrm>
          <a:prstGeom prst="rect">
            <a:avLst/>
          </a:prstGeom>
        </p:spPr>
        <p:txBody>
          <a:bodyPr wrap="none">
            <a:spAutoFit/>
          </a:bodyPr>
          <a:lstStyle/>
          <a:p>
            <a:r>
              <a:rPr lang="en-US" dirty="0">
                <a:solidFill>
                  <a:srgbClr val="000090"/>
                </a:solidFill>
              </a:rPr>
              <a:t>Fanconi Anemia-BRCA pathway	</a:t>
            </a:r>
            <a:endParaRPr lang="fr-FR" dirty="0"/>
          </a:p>
        </p:txBody>
      </p:sp>
      <p:sp>
        <p:nvSpPr>
          <p:cNvPr id="6" name="Content Placeholder 2"/>
          <p:cNvSpPr>
            <a:spLocks noGrp="1"/>
          </p:cNvSpPr>
          <p:nvPr>
            <p:ph sz="quarter" idx="4294967295"/>
          </p:nvPr>
        </p:nvSpPr>
        <p:spPr>
          <a:xfrm>
            <a:off x="91498" y="1621599"/>
            <a:ext cx="8856639" cy="494887"/>
          </a:xfrm>
        </p:spPr>
        <p:txBody>
          <a:bodyPr>
            <a:normAutofit/>
          </a:bodyPr>
          <a:lstStyle/>
          <a:p>
            <a:pPr marL="0" indent="0" algn="ctr">
              <a:buNone/>
            </a:pPr>
            <a:r>
              <a:rPr lang="en-US" sz="2000" b="1" dirty="0">
                <a:solidFill>
                  <a:srgbClr val="000090"/>
                </a:solidFill>
              </a:rPr>
              <a:t>DNA repair by </a:t>
            </a:r>
            <a:r>
              <a:rPr lang="en-US" sz="2000" b="1" dirty="0" smtClean="0">
                <a:solidFill>
                  <a:srgbClr val="000090"/>
                </a:solidFill>
              </a:rPr>
              <a:t>HR: </a:t>
            </a:r>
            <a:r>
              <a:rPr lang="en-US" sz="2000" dirty="0" smtClean="0"/>
              <a:t>Defects </a:t>
            </a:r>
            <a:r>
              <a:rPr lang="en-US" sz="2000" dirty="0"/>
              <a:t>in </a:t>
            </a:r>
            <a:r>
              <a:rPr lang="en-US" sz="2000" dirty="0" smtClean="0"/>
              <a:t>the FA-BRCA pathway </a:t>
            </a:r>
            <a:r>
              <a:rPr lang="en-US" sz="2000" dirty="0"/>
              <a:t>result in HR deficiency (HRD)</a:t>
            </a:r>
          </a:p>
        </p:txBody>
      </p:sp>
      <p:grpSp>
        <p:nvGrpSpPr>
          <p:cNvPr id="7" name="Group 2"/>
          <p:cNvGrpSpPr>
            <a:grpSpLocks/>
          </p:cNvGrpSpPr>
          <p:nvPr/>
        </p:nvGrpSpPr>
        <p:grpSpPr bwMode="auto">
          <a:xfrm>
            <a:off x="4851820" y="2286001"/>
            <a:ext cx="4145050" cy="4095069"/>
            <a:chOff x="4378325" y="808024"/>
            <a:chExt cx="4613275" cy="4776801"/>
          </a:xfrm>
        </p:grpSpPr>
        <p:grpSp>
          <p:nvGrpSpPr>
            <p:cNvPr id="8" name="Group 3"/>
            <p:cNvGrpSpPr>
              <a:grpSpLocks/>
            </p:cNvGrpSpPr>
            <p:nvPr/>
          </p:nvGrpSpPr>
          <p:grpSpPr bwMode="auto">
            <a:xfrm>
              <a:off x="4378325" y="2371214"/>
              <a:ext cx="1563437" cy="1058197"/>
              <a:chOff x="4378325" y="2371214"/>
              <a:chExt cx="1563437" cy="1058197"/>
            </a:xfrm>
          </p:grpSpPr>
          <p:sp>
            <p:nvSpPr>
              <p:cNvPr id="48" name="Oval 47"/>
              <p:cNvSpPr>
                <a:spLocks noChangeAspect="1" noChangeArrowheads="1"/>
              </p:cNvSpPr>
              <p:nvPr/>
            </p:nvSpPr>
            <p:spPr bwMode="auto">
              <a:xfrm>
                <a:off x="4378325" y="2371214"/>
                <a:ext cx="1563437" cy="1058197"/>
              </a:xfrm>
              <a:prstGeom prst="ellipse">
                <a:avLst/>
              </a:prstGeom>
              <a:solidFill>
                <a:schemeClr val="tx1">
                  <a:lumMod val="50000"/>
                  <a:lumOff val="50000"/>
                </a:schemeClr>
              </a:solidFill>
              <a:ln w="9525">
                <a:solidFill>
                  <a:schemeClr val="tx1"/>
                </a:solidFill>
                <a:round/>
                <a:headEnd/>
                <a:tailEnd/>
              </a:ln>
              <a:effectLst/>
            </p:spPr>
            <p:txBody>
              <a:bodyPr wrap="none" anchor="ctr"/>
              <a:lstStyle/>
              <a:p>
                <a:pPr>
                  <a:defRPr/>
                </a:pPr>
                <a:endParaRPr lang="en-US" sz="1400" b="1">
                  <a:latin typeface="+mn-lt"/>
                  <a:ea typeface="MS PGothic" pitchFamily="34" charset="-128"/>
                  <a:cs typeface="+mn-cs"/>
                </a:endParaRPr>
              </a:p>
            </p:txBody>
          </p:sp>
          <p:sp>
            <p:nvSpPr>
              <p:cNvPr id="49" name="Text Box 4"/>
              <p:cNvSpPr txBox="1">
                <a:spLocks noChangeAspect="1" noChangeArrowheads="1"/>
              </p:cNvSpPr>
              <p:nvPr/>
            </p:nvSpPr>
            <p:spPr bwMode="auto">
              <a:xfrm>
                <a:off x="4703968" y="2690282"/>
                <a:ext cx="913901" cy="334080"/>
              </a:xfrm>
              <a:prstGeom prst="rect">
                <a:avLst/>
              </a:prstGeom>
              <a:noFill/>
              <a:ln w="9525">
                <a:noFill/>
                <a:miter lim="800000"/>
                <a:headEnd/>
                <a:tailEnd/>
              </a:ln>
            </p:spPr>
            <p:txBody>
              <a:bodyPr>
                <a:spAutoFit/>
              </a:bodyPr>
              <a:lstStyle/>
              <a:p>
                <a:pPr eaLnBrk="0" hangingPunct="0">
                  <a:spcBef>
                    <a:spcPct val="50000"/>
                  </a:spcBef>
                  <a:defRPr/>
                </a:pPr>
                <a:r>
                  <a:rPr lang="en-US" sz="1400" b="1" dirty="0">
                    <a:latin typeface="+mn-lt"/>
                    <a:ea typeface="MS PGothic" pitchFamily="34" charset="-128"/>
                    <a:cs typeface="+mn-cs"/>
                  </a:rPr>
                  <a:t>FANCD2</a:t>
                </a:r>
              </a:p>
            </p:txBody>
          </p:sp>
        </p:grpSp>
        <p:grpSp>
          <p:nvGrpSpPr>
            <p:cNvPr id="9" name="Group 4"/>
            <p:cNvGrpSpPr>
              <a:grpSpLocks/>
            </p:cNvGrpSpPr>
            <p:nvPr/>
          </p:nvGrpSpPr>
          <p:grpSpPr bwMode="auto">
            <a:xfrm>
              <a:off x="4395833" y="1827197"/>
              <a:ext cx="530483" cy="654199"/>
              <a:chOff x="4395833" y="1827197"/>
              <a:chExt cx="530483" cy="654199"/>
            </a:xfrm>
          </p:grpSpPr>
          <p:sp>
            <p:nvSpPr>
              <p:cNvPr id="46" name="Oval 5"/>
              <p:cNvSpPr>
                <a:spLocks noChangeAspect="1" noChangeArrowheads="1"/>
              </p:cNvSpPr>
              <p:nvPr/>
            </p:nvSpPr>
            <p:spPr bwMode="auto">
              <a:xfrm>
                <a:off x="4462362" y="1827197"/>
                <a:ext cx="376415" cy="654199"/>
              </a:xfrm>
              <a:prstGeom prst="ellipse">
                <a:avLst/>
              </a:prstGeom>
              <a:solidFill>
                <a:schemeClr val="tx1">
                  <a:lumMod val="50000"/>
                  <a:lumOff val="50000"/>
                </a:schemeClr>
              </a:solidFill>
              <a:ln w="9525">
                <a:solidFill>
                  <a:schemeClr val="tx1"/>
                </a:solidFill>
                <a:round/>
                <a:headEnd/>
                <a:tailEnd/>
              </a:ln>
              <a:effectLst/>
            </p:spPr>
            <p:txBody>
              <a:bodyPr wrap="none" anchor="ctr"/>
              <a:lstStyle/>
              <a:p>
                <a:pPr algn="ctr" eaLnBrk="0" hangingPunct="0">
                  <a:defRPr/>
                </a:pPr>
                <a:endParaRPr lang="en-US" sz="1400" b="1">
                  <a:latin typeface="+mn-lt"/>
                  <a:ea typeface="MS PGothic" pitchFamily="34" charset="-128"/>
                  <a:cs typeface="+mn-cs"/>
                </a:endParaRPr>
              </a:p>
            </p:txBody>
          </p:sp>
          <p:sp>
            <p:nvSpPr>
              <p:cNvPr id="47" name="Text Box 6"/>
              <p:cNvSpPr txBox="1">
                <a:spLocks noChangeAspect="1" noChangeArrowheads="1"/>
              </p:cNvSpPr>
              <p:nvPr/>
            </p:nvSpPr>
            <p:spPr bwMode="auto">
              <a:xfrm>
                <a:off x="4395833" y="1980991"/>
                <a:ext cx="530483"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err="1">
                    <a:latin typeface="+mn-lt"/>
                    <a:ea typeface="MS PGothic" pitchFamily="34" charset="-128"/>
                    <a:cs typeface="+mn-cs"/>
                  </a:rPr>
                  <a:t>Ub</a:t>
                </a:r>
                <a:endParaRPr lang="en-US" sz="1400" b="1" dirty="0">
                  <a:latin typeface="+mn-lt"/>
                  <a:ea typeface="MS PGothic" pitchFamily="34" charset="-128"/>
                  <a:cs typeface="+mn-cs"/>
                </a:endParaRPr>
              </a:p>
            </p:txBody>
          </p:sp>
        </p:grpSp>
        <p:grpSp>
          <p:nvGrpSpPr>
            <p:cNvPr id="10" name="Group 5"/>
            <p:cNvGrpSpPr>
              <a:grpSpLocks/>
            </p:cNvGrpSpPr>
            <p:nvPr/>
          </p:nvGrpSpPr>
          <p:grpSpPr bwMode="auto">
            <a:xfrm>
              <a:off x="5682648" y="4914558"/>
              <a:ext cx="1038205" cy="670267"/>
              <a:chOff x="5682648" y="4914558"/>
              <a:chExt cx="1038205" cy="670267"/>
            </a:xfrm>
          </p:grpSpPr>
          <p:sp>
            <p:nvSpPr>
              <p:cNvPr id="44" name="Oval 8"/>
              <p:cNvSpPr>
                <a:spLocks noChangeAspect="1" noChangeArrowheads="1"/>
              </p:cNvSpPr>
              <p:nvPr/>
            </p:nvSpPr>
            <p:spPr bwMode="auto">
              <a:xfrm>
                <a:off x="5682648" y="4914558"/>
                <a:ext cx="1006691" cy="670267"/>
              </a:xfrm>
              <a:prstGeom prst="ellipse">
                <a:avLst/>
              </a:prstGeom>
              <a:solidFill>
                <a:schemeClr val="accent1"/>
              </a:solidFill>
              <a:ln w="9525">
                <a:solidFill>
                  <a:schemeClr val="tx1"/>
                </a:solidFill>
                <a:round/>
                <a:headEnd/>
                <a:tailEnd/>
              </a:ln>
            </p:spPr>
            <p:txBody>
              <a:bodyPr wrap="none" anchor="ctr"/>
              <a:lstStyle/>
              <a:p>
                <a:pPr algn="ctr" eaLnBrk="0" hangingPunct="0">
                  <a:defRPr/>
                </a:pPr>
                <a:endParaRPr lang="en-US" sz="1400" b="1">
                  <a:latin typeface="+mn-lt"/>
                  <a:ea typeface="MS PGothic" pitchFamily="34" charset="-128"/>
                  <a:cs typeface="+mn-cs"/>
                </a:endParaRPr>
              </a:p>
            </p:txBody>
          </p:sp>
          <p:sp>
            <p:nvSpPr>
              <p:cNvPr id="45" name="Text Box 10"/>
              <p:cNvSpPr txBox="1">
                <a:spLocks noChangeAspect="1" noChangeArrowheads="1"/>
              </p:cNvSpPr>
              <p:nvPr/>
            </p:nvSpPr>
            <p:spPr bwMode="auto">
              <a:xfrm>
                <a:off x="5840217" y="5095898"/>
                <a:ext cx="880636" cy="334080"/>
              </a:xfrm>
              <a:prstGeom prst="rect">
                <a:avLst/>
              </a:prstGeom>
              <a:noFill/>
              <a:ln w="9525">
                <a:noFill/>
                <a:miter lim="800000"/>
                <a:headEnd/>
                <a:tailEnd/>
              </a:ln>
            </p:spPr>
            <p:txBody>
              <a:bodyPr>
                <a:spAutoFit/>
              </a:bodyPr>
              <a:lstStyle/>
              <a:p>
                <a:pPr eaLnBrk="0" hangingPunct="0">
                  <a:spcBef>
                    <a:spcPct val="50000"/>
                  </a:spcBef>
                  <a:defRPr/>
                </a:pPr>
                <a:r>
                  <a:rPr lang="en-US" sz="1400" b="1" dirty="0">
                    <a:latin typeface="+mn-lt"/>
                    <a:ea typeface="MS PGothic" pitchFamily="34" charset="-128"/>
                    <a:cs typeface="+mn-cs"/>
                  </a:rPr>
                  <a:t>RAD50</a:t>
                </a:r>
              </a:p>
            </p:txBody>
          </p:sp>
        </p:grpSp>
        <p:grpSp>
          <p:nvGrpSpPr>
            <p:cNvPr id="11" name="Group 6"/>
            <p:cNvGrpSpPr>
              <a:grpSpLocks/>
            </p:cNvGrpSpPr>
            <p:nvPr/>
          </p:nvGrpSpPr>
          <p:grpSpPr bwMode="auto">
            <a:xfrm>
              <a:off x="4929818" y="4893899"/>
              <a:ext cx="920904" cy="585335"/>
              <a:chOff x="4929818" y="4893899"/>
              <a:chExt cx="920904" cy="585335"/>
            </a:xfrm>
          </p:grpSpPr>
          <p:sp>
            <p:nvSpPr>
              <p:cNvPr id="42" name="Oval 9"/>
              <p:cNvSpPr>
                <a:spLocks noChangeAspect="1" noChangeArrowheads="1"/>
              </p:cNvSpPr>
              <p:nvPr/>
            </p:nvSpPr>
            <p:spPr bwMode="auto">
              <a:xfrm>
                <a:off x="4929818" y="4893899"/>
                <a:ext cx="920904" cy="585335"/>
              </a:xfrm>
              <a:prstGeom prst="ellipse">
                <a:avLst/>
              </a:prstGeom>
              <a:solidFill>
                <a:schemeClr val="accent1"/>
              </a:solidFill>
              <a:ln w="9525">
                <a:solidFill>
                  <a:schemeClr val="tx1"/>
                </a:solidFill>
                <a:round/>
                <a:headEnd/>
                <a:tailEnd/>
              </a:ln>
            </p:spPr>
            <p:txBody>
              <a:bodyPr wrap="none" anchor="ctr"/>
              <a:lstStyle/>
              <a:p>
                <a:pPr>
                  <a:defRPr/>
                </a:pPr>
                <a:endParaRPr lang="en-US" sz="1400" b="1">
                  <a:latin typeface="+mn-lt"/>
                  <a:ea typeface="MS PGothic" pitchFamily="34" charset="-128"/>
                  <a:cs typeface="+mn-cs"/>
                </a:endParaRPr>
              </a:p>
            </p:txBody>
          </p:sp>
          <p:sp>
            <p:nvSpPr>
              <p:cNvPr id="43" name="Text Box 11"/>
              <p:cNvSpPr txBox="1">
                <a:spLocks noChangeAspect="1" noChangeArrowheads="1"/>
              </p:cNvSpPr>
              <p:nvPr/>
            </p:nvSpPr>
            <p:spPr bwMode="auto">
              <a:xfrm>
                <a:off x="4971836" y="5020147"/>
                <a:ext cx="878886"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a:latin typeface="+mn-lt"/>
                    <a:ea typeface="MS PGothic" pitchFamily="34" charset="-128"/>
                    <a:cs typeface="+mn-cs"/>
                  </a:rPr>
                  <a:t>MRE11</a:t>
                </a:r>
              </a:p>
            </p:txBody>
          </p:sp>
        </p:grpSp>
        <p:sp>
          <p:nvSpPr>
            <p:cNvPr id="12" name="Line 12"/>
            <p:cNvSpPr>
              <a:spLocks noChangeAspect="1" noChangeShapeType="1"/>
            </p:cNvSpPr>
            <p:nvPr/>
          </p:nvSpPr>
          <p:spPr bwMode="auto">
            <a:xfrm>
              <a:off x="8131972" y="1657335"/>
              <a:ext cx="126055" cy="252498"/>
            </a:xfrm>
            <a:prstGeom prst="line">
              <a:avLst/>
            </a:prstGeom>
            <a:noFill/>
            <a:ln w="9525">
              <a:solidFill>
                <a:schemeClr val="tx1"/>
              </a:solidFill>
              <a:round/>
              <a:headEnd/>
              <a:tailEnd type="triangle" w="med" len="med"/>
            </a:ln>
          </p:spPr>
          <p:txBody>
            <a:bodyPr wrap="none" anchor="ctr"/>
            <a:lstStyle/>
            <a:p>
              <a:pPr>
                <a:defRPr/>
              </a:pPr>
              <a:endParaRPr lang="en-US" sz="1400" b="1">
                <a:latin typeface="+mn-lt"/>
                <a:ea typeface="MS PGothic" pitchFamily="34" charset="-128"/>
                <a:cs typeface="+mn-cs"/>
              </a:endParaRPr>
            </a:p>
          </p:txBody>
        </p:sp>
        <p:sp>
          <p:nvSpPr>
            <p:cNvPr id="13" name="Line 17"/>
            <p:cNvSpPr>
              <a:spLocks noChangeAspect="1" noChangeShapeType="1"/>
            </p:cNvSpPr>
            <p:nvPr/>
          </p:nvSpPr>
          <p:spPr bwMode="auto">
            <a:xfrm flipH="1">
              <a:off x="6838155" y="1728493"/>
              <a:ext cx="290628" cy="362679"/>
            </a:xfrm>
            <a:prstGeom prst="line">
              <a:avLst/>
            </a:prstGeom>
            <a:noFill/>
            <a:ln w="9525">
              <a:solidFill>
                <a:schemeClr val="tx1"/>
              </a:solidFill>
              <a:round/>
              <a:headEnd/>
              <a:tailEnd type="triangle" w="med" len="med"/>
            </a:ln>
          </p:spPr>
          <p:txBody>
            <a:bodyPr wrap="none" anchor="ctr"/>
            <a:lstStyle/>
            <a:p>
              <a:pPr>
                <a:defRPr/>
              </a:pPr>
              <a:endParaRPr lang="en-US" sz="1400" b="1">
                <a:latin typeface="+mn-lt"/>
                <a:ea typeface="MS PGothic" pitchFamily="34" charset="-128"/>
                <a:cs typeface="+mn-cs"/>
              </a:endParaRPr>
            </a:p>
          </p:txBody>
        </p:sp>
        <p:sp>
          <p:nvSpPr>
            <p:cNvPr id="14" name="Line 23"/>
            <p:cNvSpPr>
              <a:spLocks noChangeAspect="1" noChangeShapeType="1"/>
            </p:cNvSpPr>
            <p:nvPr/>
          </p:nvSpPr>
          <p:spPr bwMode="auto">
            <a:xfrm flipH="1">
              <a:off x="7267093" y="2270216"/>
              <a:ext cx="719566" cy="213476"/>
            </a:xfrm>
            <a:prstGeom prst="line">
              <a:avLst/>
            </a:prstGeom>
            <a:noFill/>
            <a:ln w="9525">
              <a:solidFill>
                <a:schemeClr val="tx1"/>
              </a:solidFill>
              <a:round/>
              <a:headEnd/>
              <a:tailEnd type="triangle" w="med" len="med"/>
            </a:ln>
          </p:spPr>
          <p:txBody>
            <a:bodyPr wrap="none" anchor="ctr"/>
            <a:lstStyle/>
            <a:p>
              <a:pPr>
                <a:defRPr/>
              </a:pPr>
              <a:endParaRPr lang="en-US" sz="1400" b="1">
                <a:latin typeface="+mn-lt"/>
                <a:ea typeface="MS PGothic" pitchFamily="34" charset="-128"/>
                <a:cs typeface="+mn-cs"/>
              </a:endParaRPr>
            </a:p>
          </p:txBody>
        </p:sp>
        <p:grpSp>
          <p:nvGrpSpPr>
            <p:cNvPr id="15" name="Group 10"/>
            <p:cNvGrpSpPr>
              <a:grpSpLocks/>
            </p:cNvGrpSpPr>
            <p:nvPr/>
          </p:nvGrpSpPr>
          <p:grpSpPr bwMode="auto">
            <a:xfrm>
              <a:off x="5919001" y="2137080"/>
              <a:ext cx="1290317" cy="1067379"/>
              <a:chOff x="5919001" y="2137080"/>
              <a:chExt cx="1290317" cy="1067379"/>
            </a:xfrm>
          </p:grpSpPr>
          <p:sp>
            <p:nvSpPr>
              <p:cNvPr id="40" name="Oval 24"/>
              <p:cNvSpPr>
                <a:spLocks noChangeAspect="1" noChangeArrowheads="1"/>
              </p:cNvSpPr>
              <p:nvPr/>
            </p:nvSpPr>
            <p:spPr bwMode="auto">
              <a:xfrm>
                <a:off x="5919001" y="2137080"/>
                <a:ext cx="1215033" cy="1067379"/>
              </a:xfrm>
              <a:prstGeom prst="ellipse">
                <a:avLst/>
              </a:prstGeom>
              <a:solidFill>
                <a:srgbClr val="92D050"/>
              </a:solidFill>
              <a:ln w="9525">
                <a:solidFill>
                  <a:schemeClr val="tx1"/>
                </a:solidFill>
                <a:round/>
                <a:headEnd/>
                <a:tailEnd/>
              </a:ln>
            </p:spPr>
            <p:txBody>
              <a:bodyPr wrap="none" anchor="ctr"/>
              <a:lstStyle/>
              <a:p>
                <a:pPr>
                  <a:defRPr/>
                </a:pPr>
                <a:endParaRPr lang="en-US" sz="1400" b="1">
                  <a:latin typeface="+mn-lt"/>
                  <a:ea typeface="MS PGothic" pitchFamily="34" charset="-128"/>
                  <a:cs typeface="+mn-cs"/>
                </a:endParaRPr>
              </a:p>
            </p:txBody>
          </p:sp>
          <p:sp>
            <p:nvSpPr>
              <p:cNvPr id="41" name="Text Box 25"/>
              <p:cNvSpPr txBox="1">
                <a:spLocks noChangeAspect="1" noChangeArrowheads="1"/>
              </p:cNvSpPr>
              <p:nvPr/>
            </p:nvSpPr>
            <p:spPr bwMode="auto">
              <a:xfrm>
                <a:off x="5927755" y="2417123"/>
                <a:ext cx="1281563"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a:latin typeface="+mn-lt"/>
                    <a:ea typeface="MS PGothic" pitchFamily="34" charset="-128"/>
                    <a:cs typeface="+mn-cs"/>
                  </a:rPr>
                  <a:t>BRCA1</a:t>
                </a:r>
              </a:p>
            </p:txBody>
          </p:sp>
        </p:grpSp>
        <p:grpSp>
          <p:nvGrpSpPr>
            <p:cNvPr id="16" name="Group 11"/>
            <p:cNvGrpSpPr>
              <a:grpSpLocks/>
            </p:cNvGrpSpPr>
            <p:nvPr/>
          </p:nvGrpSpPr>
          <p:grpSpPr bwMode="auto">
            <a:xfrm>
              <a:off x="4726728" y="3025415"/>
              <a:ext cx="1941601" cy="1480556"/>
              <a:chOff x="4726728" y="3025415"/>
              <a:chExt cx="1941601" cy="1480556"/>
            </a:xfrm>
          </p:grpSpPr>
          <p:sp>
            <p:nvSpPr>
              <p:cNvPr id="38" name="Oval 27"/>
              <p:cNvSpPr>
                <a:spLocks noChangeAspect="1" noChangeArrowheads="1"/>
              </p:cNvSpPr>
              <p:nvPr/>
            </p:nvSpPr>
            <p:spPr bwMode="auto">
              <a:xfrm>
                <a:off x="4726728" y="3025415"/>
                <a:ext cx="1941601" cy="1480556"/>
              </a:xfrm>
              <a:prstGeom prst="ellipse">
                <a:avLst/>
              </a:prstGeom>
              <a:solidFill>
                <a:srgbClr val="92D050"/>
              </a:solidFill>
              <a:ln w="9525">
                <a:solidFill>
                  <a:schemeClr val="tx1"/>
                </a:solidFill>
                <a:round/>
                <a:headEnd/>
                <a:tailEnd/>
              </a:ln>
            </p:spPr>
            <p:txBody>
              <a:bodyPr wrap="none" anchor="ctr"/>
              <a:lstStyle/>
              <a:p>
                <a:pPr>
                  <a:defRPr/>
                </a:pPr>
                <a:endParaRPr lang="en-US" sz="1400" b="1">
                  <a:latin typeface="+mn-lt"/>
                  <a:ea typeface="MS PGothic" pitchFamily="34" charset="-128"/>
                  <a:cs typeface="+mn-cs"/>
                </a:endParaRPr>
              </a:p>
            </p:txBody>
          </p:sp>
          <p:sp>
            <p:nvSpPr>
              <p:cNvPr id="39" name="Text Box 28"/>
              <p:cNvSpPr txBox="1">
                <a:spLocks noChangeAspect="1" noChangeArrowheads="1"/>
              </p:cNvSpPr>
              <p:nvPr/>
            </p:nvSpPr>
            <p:spPr bwMode="auto">
              <a:xfrm>
                <a:off x="5047118" y="3645183"/>
                <a:ext cx="1300821"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a:latin typeface="+mn-lt"/>
                    <a:ea typeface="MS PGothic" pitchFamily="34" charset="-128"/>
                    <a:cs typeface="+mn-cs"/>
                  </a:rPr>
                  <a:t>BRCA2</a:t>
                </a:r>
              </a:p>
            </p:txBody>
          </p:sp>
        </p:grpSp>
        <p:grpSp>
          <p:nvGrpSpPr>
            <p:cNvPr id="17" name="Group 12"/>
            <p:cNvGrpSpPr>
              <a:grpSpLocks/>
            </p:cNvGrpSpPr>
            <p:nvPr/>
          </p:nvGrpSpPr>
          <p:grpSpPr bwMode="auto">
            <a:xfrm>
              <a:off x="5432287" y="4496789"/>
              <a:ext cx="1011944" cy="583041"/>
              <a:chOff x="5432287" y="4496789"/>
              <a:chExt cx="1011944" cy="583041"/>
            </a:xfrm>
          </p:grpSpPr>
          <p:sp>
            <p:nvSpPr>
              <p:cNvPr id="36" name="Oval 35"/>
              <p:cNvSpPr>
                <a:spLocks noChangeAspect="1" noChangeArrowheads="1"/>
              </p:cNvSpPr>
              <p:nvPr/>
            </p:nvSpPr>
            <p:spPr bwMode="auto">
              <a:xfrm>
                <a:off x="5432287" y="4496789"/>
                <a:ext cx="1011944" cy="583041"/>
              </a:xfrm>
              <a:prstGeom prst="ellipse">
                <a:avLst/>
              </a:prstGeom>
              <a:solidFill>
                <a:schemeClr val="accent1"/>
              </a:solidFill>
              <a:ln w="9525">
                <a:solidFill>
                  <a:schemeClr val="tx1"/>
                </a:solidFill>
                <a:round/>
                <a:headEnd/>
                <a:tailEnd/>
              </a:ln>
            </p:spPr>
            <p:txBody>
              <a:bodyPr wrap="none" anchor="ctr"/>
              <a:lstStyle/>
              <a:p>
                <a:pPr>
                  <a:defRPr/>
                </a:pPr>
                <a:endParaRPr lang="en-US" sz="1400" b="1">
                  <a:latin typeface="+mn-lt"/>
                  <a:ea typeface="MS PGothic" pitchFamily="34" charset="-128"/>
                  <a:cs typeface="+mn-cs"/>
                </a:endParaRPr>
              </a:p>
            </p:txBody>
          </p:sp>
          <p:sp>
            <p:nvSpPr>
              <p:cNvPr id="37" name="Text Box 32"/>
              <p:cNvSpPr txBox="1">
                <a:spLocks noChangeAspect="1" noChangeArrowheads="1"/>
              </p:cNvSpPr>
              <p:nvPr/>
            </p:nvSpPr>
            <p:spPr bwMode="auto">
              <a:xfrm>
                <a:off x="5498816" y="4648288"/>
                <a:ext cx="878886"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a:latin typeface="+mn-lt"/>
                    <a:ea typeface="MS PGothic" pitchFamily="34" charset="-128"/>
                    <a:cs typeface="+mn-cs"/>
                  </a:rPr>
                  <a:t>NBS1</a:t>
                </a:r>
              </a:p>
            </p:txBody>
          </p:sp>
        </p:grpSp>
        <p:grpSp>
          <p:nvGrpSpPr>
            <p:cNvPr id="18" name="Group 13"/>
            <p:cNvGrpSpPr>
              <a:grpSpLocks/>
            </p:cNvGrpSpPr>
            <p:nvPr/>
          </p:nvGrpSpPr>
          <p:grpSpPr bwMode="auto">
            <a:xfrm>
              <a:off x="6650822" y="808024"/>
              <a:ext cx="1759523" cy="920469"/>
              <a:chOff x="6650822" y="808024"/>
              <a:chExt cx="1759523" cy="920469"/>
            </a:xfrm>
          </p:grpSpPr>
          <p:sp>
            <p:nvSpPr>
              <p:cNvPr id="34" name="Oval 34"/>
              <p:cNvSpPr>
                <a:spLocks noChangeAspect="1" noChangeArrowheads="1"/>
              </p:cNvSpPr>
              <p:nvPr/>
            </p:nvSpPr>
            <p:spPr bwMode="auto">
              <a:xfrm>
                <a:off x="6650822" y="808024"/>
                <a:ext cx="1759523" cy="920469"/>
              </a:xfrm>
              <a:prstGeom prst="ellipse">
                <a:avLst/>
              </a:prstGeom>
              <a:solidFill>
                <a:schemeClr val="accent2">
                  <a:lumMod val="40000"/>
                  <a:lumOff val="60000"/>
                </a:schemeClr>
              </a:solidFill>
              <a:ln w="9525">
                <a:solidFill>
                  <a:schemeClr val="tx1"/>
                </a:solidFill>
                <a:round/>
                <a:headEnd/>
                <a:tailEnd/>
              </a:ln>
            </p:spPr>
            <p:txBody>
              <a:bodyPr wrap="none" anchor="ctr"/>
              <a:lstStyle/>
              <a:p>
                <a:pPr>
                  <a:defRPr/>
                </a:pPr>
                <a:endParaRPr lang="en-US" sz="1400" b="1">
                  <a:latin typeface="+mn-lt"/>
                  <a:ea typeface="MS PGothic" pitchFamily="34" charset="-128"/>
                  <a:cs typeface="+mn-cs"/>
                </a:endParaRPr>
              </a:p>
            </p:txBody>
          </p:sp>
          <p:sp>
            <p:nvSpPr>
              <p:cNvPr id="35" name="Text Box 35"/>
              <p:cNvSpPr txBox="1">
                <a:spLocks noChangeAspect="1" noChangeArrowheads="1"/>
              </p:cNvSpPr>
              <p:nvPr/>
            </p:nvSpPr>
            <p:spPr bwMode="auto">
              <a:xfrm>
                <a:off x="7267092" y="1115613"/>
                <a:ext cx="621523"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a:latin typeface="+mn-lt"/>
                    <a:ea typeface="MS PGothic" pitchFamily="34" charset="-128"/>
                    <a:cs typeface="+mn-cs"/>
                  </a:rPr>
                  <a:t>ATM</a:t>
                </a:r>
              </a:p>
            </p:txBody>
          </p:sp>
        </p:grpSp>
        <p:grpSp>
          <p:nvGrpSpPr>
            <p:cNvPr id="19" name="Group 14"/>
            <p:cNvGrpSpPr>
              <a:grpSpLocks/>
            </p:cNvGrpSpPr>
            <p:nvPr/>
          </p:nvGrpSpPr>
          <p:grpSpPr bwMode="auto">
            <a:xfrm>
              <a:off x="6626311" y="2612236"/>
              <a:ext cx="1148504" cy="656494"/>
              <a:chOff x="6626311" y="2612236"/>
              <a:chExt cx="1148504" cy="656494"/>
            </a:xfrm>
          </p:grpSpPr>
          <p:sp>
            <p:nvSpPr>
              <p:cNvPr id="32" name="Oval 37"/>
              <p:cNvSpPr>
                <a:spLocks noChangeAspect="1" noChangeArrowheads="1"/>
              </p:cNvSpPr>
              <p:nvPr/>
            </p:nvSpPr>
            <p:spPr bwMode="auto">
              <a:xfrm>
                <a:off x="6626311" y="2612236"/>
                <a:ext cx="1146754" cy="656494"/>
              </a:xfrm>
              <a:prstGeom prst="ellipse">
                <a:avLst/>
              </a:prstGeom>
              <a:solidFill>
                <a:schemeClr val="accent1"/>
              </a:solidFill>
              <a:ln w="9525">
                <a:solidFill>
                  <a:schemeClr val="tx1"/>
                </a:solidFill>
                <a:round/>
                <a:headEnd/>
                <a:tailEnd/>
              </a:ln>
            </p:spPr>
            <p:txBody>
              <a:bodyPr wrap="none" anchor="ctr"/>
              <a:lstStyle/>
              <a:p>
                <a:pPr>
                  <a:defRPr/>
                </a:pPr>
                <a:endParaRPr lang="en-US" sz="1400" b="1">
                  <a:latin typeface="+mn-lt"/>
                  <a:ea typeface="MS PGothic" pitchFamily="34" charset="-128"/>
                  <a:cs typeface="+mn-cs"/>
                </a:endParaRPr>
              </a:p>
            </p:txBody>
          </p:sp>
          <p:sp>
            <p:nvSpPr>
              <p:cNvPr id="33" name="Text Box 38"/>
              <p:cNvSpPr txBox="1">
                <a:spLocks noChangeAspect="1" noChangeArrowheads="1"/>
              </p:cNvSpPr>
              <p:nvPr/>
            </p:nvSpPr>
            <p:spPr bwMode="auto">
              <a:xfrm>
                <a:off x="6629813" y="2766030"/>
                <a:ext cx="1145002"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a:latin typeface="+mn-lt"/>
                    <a:ea typeface="MS PGothic" pitchFamily="34" charset="-128"/>
                    <a:cs typeface="+mn-cs"/>
                  </a:rPr>
                  <a:t>BRIP1</a:t>
                </a:r>
              </a:p>
            </p:txBody>
          </p:sp>
        </p:grpSp>
        <p:grpSp>
          <p:nvGrpSpPr>
            <p:cNvPr id="20" name="Group 15"/>
            <p:cNvGrpSpPr>
              <a:grpSpLocks/>
            </p:cNvGrpSpPr>
            <p:nvPr/>
          </p:nvGrpSpPr>
          <p:grpSpPr bwMode="auto">
            <a:xfrm>
              <a:off x="6325179" y="3991793"/>
              <a:ext cx="1257052" cy="755200"/>
              <a:chOff x="6325179" y="3991793"/>
              <a:chExt cx="1257052" cy="755200"/>
            </a:xfrm>
          </p:grpSpPr>
          <p:sp>
            <p:nvSpPr>
              <p:cNvPr id="30" name="Oval 40"/>
              <p:cNvSpPr>
                <a:spLocks noChangeAspect="1" noChangeArrowheads="1"/>
              </p:cNvSpPr>
              <p:nvPr/>
            </p:nvSpPr>
            <p:spPr bwMode="auto">
              <a:xfrm>
                <a:off x="6325179" y="3991793"/>
                <a:ext cx="1257052" cy="755200"/>
              </a:xfrm>
              <a:prstGeom prst="ellipse">
                <a:avLst/>
              </a:prstGeom>
              <a:solidFill>
                <a:schemeClr val="accent1"/>
              </a:solidFill>
              <a:ln w="9525">
                <a:solidFill>
                  <a:schemeClr val="tx1"/>
                </a:solidFill>
                <a:round/>
                <a:headEnd/>
                <a:tailEnd/>
              </a:ln>
            </p:spPr>
            <p:txBody>
              <a:bodyPr wrap="none" anchor="ctr"/>
              <a:lstStyle/>
              <a:p>
                <a:pPr>
                  <a:defRPr/>
                </a:pPr>
                <a:endParaRPr lang="en-US" sz="1400" b="1">
                  <a:latin typeface="+mn-lt"/>
                  <a:ea typeface="MS PGothic" pitchFamily="34" charset="-128"/>
                  <a:cs typeface="+mn-cs"/>
                </a:endParaRPr>
              </a:p>
            </p:txBody>
          </p:sp>
          <p:sp>
            <p:nvSpPr>
              <p:cNvPr id="31" name="Text Box 41"/>
              <p:cNvSpPr txBox="1">
                <a:spLocks noChangeAspect="1" noChangeArrowheads="1"/>
              </p:cNvSpPr>
              <p:nvPr/>
            </p:nvSpPr>
            <p:spPr bwMode="auto">
              <a:xfrm>
                <a:off x="6365447" y="4212155"/>
                <a:ext cx="1178267"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a:latin typeface="+mn-lt"/>
                    <a:ea typeface="MS PGothic" pitchFamily="34" charset="-128"/>
                    <a:cs typeface="+mn-cs"/>
                  </a:rPr>
                  <a:t>PALB2</a:t>
                </a:r>
              </a:p>
            </p:txBody>
          </p:sp>
        </p:grpSp>
        <p:grpSp>
          <p:nvGrpSpPr>
            <p:cNvPr id="21" name="Group 16"/>
            <p:cNvGrpSpPr>
              <a:grpSpLocks/>
            </p:cNvGrpSpPr>
            <p:nvPr/>
          </p:nvGrpSpPr>
          <p:grpSpPr bwMode="auto">
            <a:xfrm>
              <a:off x="8070696" y="1930492"/>
              <a:ext cx="920904" cy="670267"/>
              <a:chOff x="8070696" y="1930492"/>
              <a:chExt cx="920904" cy="670267"/>
            </a:xfrm>
          </p:grpSpPr>
          <p:sp>
            <p:nvSpPr>
              <p:cNvPr id="28" name="Oval 46"/>
              <p:cNvSpPr>
                <a:spLocks noChangeAspect="1" noChangeArrowheads="1"/>
              </p:cNvSpPr>
              <p:nvPr/>
            </p:nvSpPr>
            <p:spPr bwMode="auto">
              <a:xfrm>
                <a:off x="8070696" y="1930492"/>
                <a:ext cx="920904" cy="670267"/>
              </a:xfrm>
              <a:prstGeom prst="ellipse">
                <a:avLst/>
              </a:prstGeom>
              <a:solidFill>
                <a:schemeClr val="accent1"/>
              </a:solidFill>
              <a:ln w="9525">
                <a:solidFill>
                  <a:schemeClr val="tx1"/>
                </a:solidFill>
                <a:round/>
                <a:headEnd/>
                <a:tailEnd/>
              </a:ln>
            </p:spPr>
            <p:txBody>
              <a:bodyPr wrap="none" anchor="ctr"/>
              <a:lstStyle/>
              <a:p>
                <a:pPr>
                  <a:defRPr/>
                </a:pPr>
                <a:endParaRPr lang="en-US" sz="1400" b="1">
                  <a:latin typeface="+mn-lt"/>
                  <a:ea typeface="MS PGothic" pitchFamily="34" charset="-128"/>
                  <a:cs typeface="+mn-cs"/>
                </a:endParaRPr>
              </a:p>
            </p:txBody>
          </p:sp>
          <p:sp>
            <p:nvSpPr>
              <p:cNvPr id="29" name="Text Box 47"/>
              <p:cNvSpPr txBox="1">
                <a:spLocks noChangeAspect="1" noChangeArrowheads="1"/>
              </p:cNvSpPr>
              <p:nvPr/>
            </p:nvSpPr>
            <p:spPr bwMode="auto">
              <a:xfrm>
                <a:off x="8091705" y="2111832"/>
                <a:ext cx="878886"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a:latin typeface="+mn-lt"/>
                    <a:ea typeface="MS PGothic" pitchFamily="34" charset="-128"/>
                    <a:cs typeface="+mn-cs"/>
                  </a:rPr>
                  <a:t>CHEK2</a:t>
                </a:r>
              </a:p>
            </p:txBody>
          </p:sp>
        </p:grpSp>
        <p:grpSp>
          <p:nvGrpSpPr>
            <p:cNvPr id="22" name="Group 17"/>
            <p:cNvGrpSpPr>
              <a:grpSpLocks/>
            </p:cNvGrpSpPr>
            <p:nvPr/>
          </p:nvGrpSpPr>
          <p:grpSpPr bwMode="auto">
            <a:xfrm>
              <a:off x="5677395" y="1799653"/>
              <a:ext cx="913901" cy="585335"/>
              <a:chOff x="5677395" y="1799653"/>
              <a:chExt cx="913901" cy="585335"/>
            </a:xfrm>
          </p:grpSpPr>
          <p:sp>
            <p:nvSpPr>
              <p:cNvPr id="26" name="Oval 43"/>
              <p:cNvSpPr>
                <a:spLocks noChangeAspect="1" noChangeArrowheads="1"/>
              </p:cNvSpPr>
              <p:nvPr/>
            </p:nvSpPr>
            <p:spPr bwMode="auto">
              <a:xfrm>
                <a:off x="5791195" y="1799653"/>
                <a:ext cx="670544" cy="585335"/>
              </a:xfrm>
              <a:prstGeom prst="ellipse">
                <a:avLst/>
              </a:prstGeom>
              <a:solidFill>
                <a:schemeClr val="accent1"/>
              </a:solidFill>
              <a:ln w="9525">
                <a:solidFill>
                  <a:schemeClr val="tx1"/>
                </a:solidFill>
                <a:round/>
                <a:headEnd/>
                <a:tailEnd/>
              </a:ln>
            </p:spPr>
            <p:txBody>
              <a:bodyPr wrap="none" anchor="ctr"/>
              <a:lstStyle/>
              <a:p>
                <a:pPr algn="ctr" eaLnBrk="0" hangingPunct="0">
                  <a:defRPr/>
                </a:pPr>
                <a:endParaRPr lang="en-US" sz="1400" b="1">
                  <a:latin typeface="+mn-lt"/>
                  <a:ea typeface="MS PGothic" pitchFamily="34" charset="-128"/>
                  <a:cs typeface="+mn-cs"/>
                </a:endParaRPr>
              </a:p>
            </p:txBody>
          </p:sp>
          <p:sp>
            <p:nvSpPr>
              <p:cNvPr id="27" name="Text Box 44"/>
              <p:cNvSpPr txBox="1">
                <a:spLocks noChangeAspect="1" noChangeArrowheads="1"/>
              </p:cNvSpPr>
              <p:nvPr/>
            </p:nvSpPr>
            <p:spPr bwMode="auto">
              <a:xfrm>
                <a:off x="5677395" y="1928197"/>
                <a:ext cx="913901" cy="334080"/>
              </a:xfrm>
              <a:prstGeom prst="rect">
                <a:avLst/>
              </a:prstGeom>
              <a:noFill/>
              <a:ln w="9525">
                <a:noFill/>
                <a:miter lim="800000"/>
                <a:headEnd/>
                <a:tailEnd/>
              </a:ln>
            </p:spPr>
            <p:txBody>
              <a:bodyPr>
                <a:spAutoFit/>
              </a:bodyPr>
              <a:lstStyle/>
              <a:p>
                <a:pPr eaLnBrk="0" hangingPunct="0">
                  <a:spcBef>
                    <a:spcPct val="50000"/>
                  </a:spcBef>
                  <a:defRPr/>
                </a:pPr>
                <a:r>
                  <a:rPr lang="en-US" sz="1400" b="1" dirty="0">
                    <a:latin typeface="+mn-lt"/>
                    <a:ea typeface="MS PGothic" pitchFamily="34" charset="-128"/>
                    <a:cs typeface="+mn-cs"/>
                  </a:rPr>
                  <a:t>BARD1</a:t>
                </a:r>
              </a:p>
            </p:txBody>
          </p:sp>
        </p:grpSp>
        <p:grpSp>
          <p:nvGrpSpPr>
            <p:cNvPr id="23" name="Group 18"/>
            <p:cNvGrpSpPr>
              <a:grpSpLocks/>
            </p:cNvGrpSpPr>
            <p:nvPr/>
          </p:nvGrpSpPr>
          <p:grpSpPr bwMode="auto">
            <a:xfrm>
              <a:off x="7044746" y="3328412"/>
              <a:ext cx="1164260" cy="656495"/>
              <a:chOff x="7044746" y="3328412"/>
              <a:chExt cx="1164260" cy="656495"/>
            </a:xfrm>
          </p:grpSpPr>
          <p:sp>
            <p:nvSpPr>
              <p:cNvPr id="24" name="Oval 37"/>
              <p:cNvSpPr>
                <a:spLocks noChangeAspect="1" noChangeArrowheads="1"/>
              </p:cNvSpPr>
              <p:nvPr/>
            </p:nvSpPr>
            <p:spPr bwMode="auto">
              <a:xfrm>
                <a:off x="7044746" y="3328412"/>
                <a:ext cx="1146752" cy="656495"/>
              </a:xfrm>
              <a:prstGeom prst="ellipse">
                <a:avLst/>
              </a:prstGeom>
              <a:solidFill>
                <a:schemeClr val="accent1"/>
              </a:solidFill>
              <a:ln w="9525">
                <a:solidFill>
                  <a:schemeClr val="tx1"/>
                </a:solidFill>
                <a:round/>
                <a:headEnd/>
                <a:tailEnd/>
              </a:ln>
            </p:spPr>
            <p:txBody>
              <a:bodyPr wrap="none" anchor="ctr"/>
              <a:lstStyle/>
              <a:p>
                <a:pPr>
                  <a:defRPr/>
                </a:pPr>
                <a:endParaRPr lang="en-US" sz="1400" b="1">
                  <a:latin typeface="+mn-lt"/>
                  <a:ea typeface="MS PGothic" pitchFamily="34" charset="-128"/>
                  <a:cs typeface="+mn-cs"/>
                </a:endParaRPr>
              </a:p>
            </p:txBody>
          </p:sp>
          <p:sp>
            <p:nvSpPr>
              <p:cNvPr id="25" name="Text Box 38"/>
              <p:cNvSpPr txBox="1">
                <a:spLocks noChangeAspect="1" noChangeArrowheads="1"/>
              </p:cNvSpPr>
              <p:nvPr/>
            </p:nvSpPr>
            <p:spPr bwMode="auto">
              <a:xfrm>
                <a:off x="7064004" y="3502865"/>
                <a:ext cx="1145002" cy="334080"/>
              </a:xfrm>
              <a:prstGeom prst="rect">
                <a:avLst/>
              </a:prstGeom>
              <a:noFill/>
              <a:ln w="9525">
                <a:noFill/>
                <a:miter lim="800000"/>
                <a:headEnd/>
                <a:tailEnd/>
              </a:ln>
            </p:spPr>
            <p:txBody>
              <a:bodyPr>
                <a:spAutoFit/>
              </a:bodyPr>
              <a:lstStyle/>
              <a:p>
                <a:pPr algn="ctr" eaLnBrk="0" hangingPunct="0">
                  <a:spcBef>
                    <a:spcPct val="50000"/>
                  </a:spcBef>
                  <a:defRPr/>
                </a:pPr>
                <a:r>
                  <a:rPr lang="en-US" sz="1400" b="1" dirty="0">
                    <a:latin typeface="+mn-lt"/>
                    <a:ea typeface="MS PGothic" pitchFamily="34" charset="-128"/>
                    <a:cs typeface="+mn-cs"/>
                  </a:rPr>
                  <a:t>RAD51C</a:t>
                </a:r>
              </a:p>
            </p:txBody>
          </p:sp>
        </p:grpSp>
      </p:grpSp>
    </p:spTree>
    <p:extLst>
      <p:ext uri="{BB962C8B-B14F-4D97-AF65-F5344CB8AC3E}">
        <p14:creationId xmlns:p14="http://schemas.microsoft.com/office/powerpoint/2010/main" val="1124146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p:cNvPicPr>
          <p:nvPr/>
        </p:nvPicPr>
        <p:blipFill rotWithShape="1">
          <a:blip r:embed="rId2">
            <a:extLst>
              <a:ext uri="{28A0092B-C50C-407E-A947-70E740481C1C}">
                <a14:useLocalDpi xmlns:a14="http://schemas.microsoft.com/office/drawing/2010/main" val="0"/>
              </a:ext>
            </a:extLst>
          </a:blip>
          <a:srcRect l="18820" t="25988" r="19325" b="6228"/>
          <a:stretch/>
        </p:blipFill>
        <p:spPr bwMode="auto">
          <a:xfrm>
            <a:off x="0" y="1035130"/>
            <a:ext cx="9093055" cy="570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7601" y="81023"/>
            <a:ext cx="9171601" cy="954107"/>
          </a:xfrm>
          <a:prstGeom prst="rect">
            <a:avLst/>
          </a:prstGeom>
        </p:spPr>
        <p:txBody>
          <a:bodyPr wrap="square">
            <a:spAutoFit/>
          </a:bodyPr>
          <a:lstStyle/>
          <a:p>
            <a:pPr algn="ctr"/>
            <a:r>
              <a:rPr lang="en-US" sz="2800" dirty="0" smtClean="0">
                <a:solidFill>
                  <a:srgbClr val="000090"/>
                </a:solidFill>
              </a:rPr>
              <a:t>HGSOC patients can be classified into 3 molecular subgroups:</a:t>
            </a:r>
          </a:p>
          <a:p>
            <a:pPr algn="ctr"/>
            <a:r>
              <a:rPr lang="en-US" sz="2800" b="1" dirty="0" err="1" smtClean="0">
                <a:solidFill>
                  <a:srgbClr val="000090"/>
                </a:solidFill>
              </a:rPr>
              <a:t>BRCA</a:t>
            </a:r>
            <a:r>
              <a:rPr lang="en-US" sz="2800" baseline="30000" dirty="0" err="1" smtClean="0">
                <a:solidFill>
                  <a:srgbClr val="000090"/>
                </a:solidFill>
              </a:rPr>
              <a:t>mut</a:t>
            </a:r>
            <a:r>
              <a:rPr lang="en-US" sz="2800" b="1" dirty="0" smtClean="0">
                <a:solidFill>
                  <a:srgbClr val="000090"/>
                </a:solidFill>
              </a:rPr>
              <a:t>, BRCA</a:t>
            </a:r>
            <a:r>
              <a:rPr lang="en-US" sz="2800" dirty="0" smtClean="0">
                <a:solidFill>
                  <a:srgbClr val="000090"/>
                </a:solidFill>
              </a:rPr>
              <a:t>-like</a:t>
            </a:r>
            <a:r>
              <a:rPr lang="en-US" sz="2800" b="1" dirty="0" smtClean="0">
                <a:solidFill>
                  <a:srgbClr val="000090"/>
                </a:solidFill>
              </a:rPr>
              <a:t>, Biomarker-</a:t>
            </a:r>
            <a:r>
              <a:rPr lang="en-US" sz="2800" dirty="0" smtClean="0">
                <a:solidFill>
                  <a:srgbClr val="000090"/>
                </a:solidFill>
              </a:rPr>
              <a:t>negative</a:t>
            </a:r>
            <a:endParaRPr lang="en-US" sz="2800" dirty="0">
              <a:solidFill>
                <a:srgbClr val="FF0000"/>
              </a:solidFill>
            </a:endParaRPr>
          </a:p>
        </p:txBody>
      </p:sp>
    </p:spTree>
    <p:extLst>
      <p:ext uri="{BB962C8B-B14F-4D97-AF65-F5344CB8AC3E}">
        <p14:creationId xmlns:p14="http://schemas.microsoft.com/office/powerpoint/2010/main" val="23569279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546714" y="1269999"/>
            <a:ext cx="8229600" cy="649111"/>
          </a:xfrm>
        </p:spPr>
        <p:txBody>
          <a:bodyPr>
            <a:normAutofit/>
          </a:bodyPr>
          <a:lstStyle/>
          <a:p>
            <a:r>
              <a:rPr lang="en-US" sz="2400" dirty="0">
                <a:solidFill>
                  <a:srgbClr val="000090"/>
                </a:solidFill>
                <a:latin typeface="+mn-lt"/>
                <a:ea typeface="MS PGothic" charset="0"/>
              </a:rPr>
              <a:t>Overall survival by mutation status</a:t>
            </a:r>
          </a:p>
        </p:txBody>
      </p:sp>
      <p:sp>
        <p:nvSpPr>
          <p:cNvPr id="48130" name="TextBox 4"/>
          <p:cNvSpPr txBox="1">
            <a:spLocks noChangeArrowheads="1"/>
          </p:cNvSpPr>
          <p:nvPr/>
        </p:nvSpPr>
        <p:spPr bwMode="auto">
          <a:xfrm rot="-5400000">
            <a:off x="-82824" y="3888746"/>
            <a:ext cx="2451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a:t>Proportion surviving </a:t>
            </a:r>
          </a:p>
        </p:txBody>
      </p:sp>
      <p:sp>
        <p:nvSpPr>
          <p:cNvPr id="48131" name="TextBox 5"/>
          <p:cNvSpPr txBox="1">
            <a:spLocks noChangeArrowheads="1"/>
          </p:cNvSpPr>
          <p:nvPr/>
        </p:nvSpPr>
        <p:spPr bwMode="auto">
          <a:xfrm>
            <a:off x="3972223" y="6143025"/>
            <a:ext cx="20697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dirty="0"/>
              <a:t>Months on study </a:t>
            </a:r>
          </a:p>
        </p:txBody>
      </p:sp>
      <p:pic>
        <p:nvPicPr>
          <p:cNvPr id="48132" name="Content Placeholder 6" descr="Overallsurvivalbymutationstatus.tiff"/>
          <p:cNvPicPr>
            <a:picLocks noGrp="1" noChangeAspect="1"/>
          </p:cNvPicPr>
          <p:nvPr>
            <p:ph idx="1"/>
          </p:nvPr>
        </p:nvPicPr>
        <p:blipFill>
          <a:blip r:embed="rId3">
            <a:extLst>
              <a:ext uri="{28A0092B-C50C-407E-A947-70E740481C1C}">
                <a14:useLocalDpi xmlns:a14="http://schemas.microsoft.com/office/drawing/2010/main" val="0"/>
              </a:ext>
            </a:extLst>
          </a:blip>
          <a:srcRect t="-3445" b="-3445"/>
          <a:stretch>
            <a:fillRect/>
          </a:stretch>
        </p:blipFill>
        <p:spPr>
          <a:xfrm>
            <a:off x="1369833" y="1919110"/>
            <a:ext cx="6583362" cy="4423970"/>
          </a:xfrm>
        </p:spPr>
      </p:pic>
      <p:sp>
        <p:nvSpPr>
          <p:cNvPr id="15" name="Rectangle 14"/>
          <p:cNvSpPr/>
          <p:nvPr/>
        </p:nvSpPr>
        <p:spPr>
          <a:xfrm>
            <a:off x="1857195" y="4456760"/>
            <a:ext cx="3886200" cy="121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grpSp>
        <p:nvGrpSpPr>
          <p:cNvPr id="48134" name="Group 35"/>
          <p:cNvGrpSpPr>
            <a:grpSpLocks/>
          </p:cNvGrpSpPr>
          <p:nvPr/>
        </p:nvGrpSpPr>
        <p:grpSpPr bwMode="auto">
          <a:xfrm>
            <a:off x="2085796" y="3718096"/>
            <a:ext cx="3137513" cy="1631216"/>
            <a:chOff x="5410200" y="1761436"/>
            <a:chExt cx="3137513" cy="1224020"/>
          </a:xfrm>
        </p:grpSpPr>
        <p:sp>
          <p:nvSpPr>
            <p:cNvPr id="37" name="TextBox 36"/>
            <p:cNvSpPr txBox="1"/>
            <p:nvPr/>
          </p:nvSpPr>
          <p:spPr>
            <a:xfrm>
              <a:off x="6070004" y="1761436"/>
              <a:ext cx="2477709" cy="1224020"/>
            </a:xfrm>
            <a:prstGeom prst="rect">
              <a:avLst/>
            </a:prstGeom>
            <a:noFill/>
          </p:spPr>
          <p:txBody>
            <a:bodyPr wrap="square">
              <a:spAutoFit/>
            </a:bodyPr>
            <a:lstStyle/>
            <a:p>
              <a:pPr eaLnBrk="1" hangingPunct="1">
                <a:defRPr/>
              </a:pPr>
              <a:r>
                <a:rPr lang="en-US" sz="2000" u="sng" dirty="0">
                  <a:latin typeface="+mn-lt"/>
                  <a:ea typeface="ＭＳ Ｐゴシック" charset="0"/>
                  <a:cs typeface="ＭＳ Ｐゴシック" charset="0"/>
                </a:rPr>
                <a:t>Median Months OS:</a:t>
              </a:r>
            </a:p>
            <a:p>
              <a:pPr eaLnBrk="1" hangingPunct="1">
                <a:defRPr/>
              </a:pPr>
              <a:r>
                <a:rPr lang="en-US" sz="2000" i="1" dirty="0">
                  <a:latin typeface="+mn-lt"/>
                  <a:ea typeface="ＭＳ Ｐゴシック" charset="0"/>
                  <a:cs typeface="ＭＳ Ｐゴシック" charset="0"/>
                </a:rPr>
                <a:t>BRCA2</a:t>
              </a:r>
              <a:r>
                <a:rPr lang="en-US" sz="2000" dirty="0">
                  <a:latin typeface="+mn-lt"/>
                  <a:ea typeface="ＭＳ Ｐゴシック" charset="0"/>
                  <a:cs typeface="ＭＳ Ｐゴシック" charset="0"/>
                </a:rPr>
                <a:t>:        </a:t>
              </a:r>
            </a:p>
            <a:p>
              <a:pPr eaLnBrk="1" hangingPunct="1">
                <a:defRPr/>
              </a:pPr>
              <a:r>
                <a:rPr lang="en-US" sz="2000" i="1" dirty="0">
                  <a:latin typeface="+mn-lt"/>
                  <a:ea typeface="ＭＳ Ｐゴシック" charset="0"/>
                  <a:cs typeface="ＭＳ Ｐゴシック" charset="0"/>
                </a:rPr>
                <a:t>BRCA1</a:t>
              </a:r>
              <a:r>
                <a:rPr lang="en-US" sz="2000" dirty="0">
                  <a:latin typeface="+mn-lt"/>
                  <a:ea typeface="ＭＳ Ｐゴシック" charset="0"/>
                  <a:cs typeface="ＭＳ Ｐゴシック" charset="0"/>
                </a:rPr>
                <a:t>:        </a:t>
              </a:r>
            </a:p>
            <a:p>
              <a:pPr eaLnBrk="1" hangingPunct="1">
                <a:defRPr/>
              </a:pPr>
              <a:r>
                <a:rPr lang="en-US" sz="2000" dirty="0">
                  <a:latin typeface="+mn-lt"/>
                  <a:ea typeface="ＭＳ Ｐゴシック" charset="0"/>
                  <a:cs typeface="ＭＳ Ｐゴシック" charset="0"/>
                </a:rPr>
                <a:t>Other:     </a:t>
              </a:r>
            </a:p>
            <a:p>
              <a:pPr eaLnBrk="1" hangingPunct="1">
                <a:defRPr/>
              </a:pPr>
              <a:r>
                <a:rPr lang="en-US" sz="2000" dirty="0">
                  <a:latin typeface="+mn-lt"/>
                  <a:ea typeface="ＭＳ Ｐゴシック" charset="0"/>
                  <a:cs typeface="ＭＳ Ｐゴシック" charset="0"/>
                </a:rPr>
                <a:t>No Mutation: </a:t>
              </a:r>
            </a:p>
          </p:txBody>
        </p:sp>
        <p:cxnSp>
          <p:nvCxnSpPr>
            <p:cNvPr id="38" name="Straight Connector 37"/>
            <p:cNvCxnSpPr/>
            <p:nvPr/>
          </p:nvCxnSpPr>
          <p:spPr>
            <a:xfrm>
              <a:off x="5410200" y="2129378"/>
              <a:ext cx="685800" cy="0"/>
            </a:xfrm>
            <a:prstGeom prst="line">
              <a:avLst/>
            </a:prstGeom>
            <a:ln w="38100" cmpd="sng">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410200" y="2406946"/>
              <a:ext cx="685800" cy="0"/>
            </a:xfrm>
            <a:prstGeom prst="line">
              <a:avLst/>
            </a:prstGeom>
            <a:ln w="38100" cmpd="sng">
              <a:solidFill>
                <a:srgbClr val="3366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410200" y="2620378"/>
              <a:ext cx="685800" cy="0"/>
            </a:xfrm>
            <a:prstGeom prst="line">
              <a:avLst/>
            </a:prstGeom>
            <a:ln w="38100" cmpd="sng">
              <a:solidFill>
                <a:srgbClr val="FFCF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410200" y="2833809"/>
              <a:ext cx="685800" cy="0"/>
            </a:xfrm>
            <a:prstGeom prst="line">
              <a:avLst/>
            </a:prstGeom>
            <a:ln w="381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610269" y="1973084"/>
              <a:ext cx="721257" cy="900694"/>
            </a:xfrm>
            <a:prstGeom prst="rect">
              <a:avLst/>
            </a:prstGeom>
            <a:noFill/>
          </p:spPr>
          <p:txBody>
            <a:bodyPr wrap="square">
              <a:spAutoFit/>
            </a:bodyPr>
            <a:lstStyle/>
            <a:p>
              <a:pPr eaLnBrk="1" hangingPunct="1">
                <a:defRPr/>
              </a:pPr>
              <a:r>
                <a:rPr lang="en-US" dirty="0">
                  <a:latin typeface="+mn-lt"/>
                  <a:ea typeface="ＭＳ Ｐゴシック" charset="0"/>
                  <a:cs typeface="ＭＳ Ｐゴシック" charset="0"/>
                </a:rPr>
                <a:t>75.2</a:t>
              </a:r>
            </a:p>
            <a:p>
              <a:pPr eaLnBrk="1" hangingPunct="1">
                <a:defRPr/>
              </a:pPr>
              <a:r>
                <a:rPr lang="en-US" dirty="0">
                  <a:latin typeface="+mn-lt"/>
                  <a:ea typeface="ＭＳ Ｐゴシック" charset="0"/>
                  <a:cs typeface="ＭＳ Ｐゴシック" charset="0"/>
                </a:rPr>
                <a:t>55.3</a:t>
              </a:r>
            </a:p>
            <a:p>
              <a:pPr eaLnBrk="1" hangingPunct="1">
                <a:defRPr/>
              </a:pPr>
              <a:r>
                <a:rPr lang="en-US" dirty="0">
                  <a:latin typeface="+mn-lt"/>
                  <a:ea typeface="ＭＳ Ｐゴシック" charset="0"/>
                  <a:cs typeface="ＭＳ Ｐゴシック" charset="0"/>
                </a:rPr>
                <a:t>56.0</a:t>
              </a:r>
            </a:p>
            <a:p>
              <a:pPr eaLnBrk="1" hangingPunct="1">
                <a:defRPr/>
              </a:pPr>
              <a:r>
                <a:rPr lang="en-US" dirty="0">
                  <a:latin typeface="+mn-lt"/>
                  <a:ea typeface="ＭＳ Ｐゴシック" charset="0"/>
                  <a:cs typeface="ＭＳ Ｐゴシック" charset="0"/>
                </a:rPr>
                <a:t>42.1</a:t>
              </a:r>
            </a:p>
          </p:txBody>
        </p:sp>
      </p:grpSp>
      <p:sp>
        <p:nvSpPr>
          <p:cNvPr id="14" name="Title 1"/>
          <p:cNvSpPr txBox="1">
            <a:spLocks/>
          </p:cNvSpPr>
          <p:nvPr/>
        </p:nvSpPr>
        <p:spPr bwMode="auto">
          <a:xfrm>
            <a:off x="0" y="4897"/>
            <a:ext cx="9144000" cy="130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dirty="0">
                <a:solidFill>
                  <a:srgbClr val="000090"/>
                </a:solidFill>
                <a:latin typeface="+mj-lt"/>
              </a:rPr>
              <a:t>Mutations in </a:t>
            </a:r>
            <a:r>
              <a:rPr lang="en-US" dirty="0" smtClean="0">
                <a:solidFill>
                  <a:srgbClr val="000090"/>
                </a:solidFill>
                <a:latin typeface="+mj-lt"/>
              </a:rPr>
              <a:t>HR Genes </a:t>
            </a:r>
            <a:r>
              <a:rPr lang="en-US" dirty="0">
                <a:solidFill>
                  <a:srgbClr val="000090"/>
                </a:solidFill>
                <a:latin typeface="+mj-lt"/>
              </a:rPr>
              <a:t>and Response to </a:t>
            </a:r>
            <a:r>
              <a:rPr lang="en-US" dirty="0" smtClean="0">
                <a:solidFill>
                  <a:srgbClr val="000090"/>
                </a:solidFill>
                <a:latin typeface="+mj-lt"/>
              </a:rPr>
              <a:t>RX </a:t>
            </a:r>
            <a:r>
              <a:rPr lang="en-US" dirty="0">
                <a:solidFill>
                  <a:srgbClr val="000090"/>
                </a:solidFill>
                <a:latin typeface="+mj-lt"/>
              </a:rPr>
              <a:t>in GOG 218: an NRG Oncology </a:t>
            </a:r>
            <a:r>
              <a:rPr lang="en-US" dirty="0" smtClean="0">
                <a:solidFill>
                  <a:srgbClr val="000090"/>
                </a:solidFill>
                <a:latin typeface="+mj-lt"/>
              </a:rPr>
              <a:t>Study Barbara </a:t>
            </a:r>
            <a:r>
              <a:rPr lang="en-US" dirty="0" err="1">
                <a:solidFill>
                  <a:srgbClr val="000090"/>
                </a:solidFill>
                <a:latin typeface="+mj-lt"/>
              </a:rPr>
              <a:t>Norquist</a:t>
            </a:r>
            <a:r>
              <a:rPr lang="en-US" dirty="0">
                <a:solidFill>
                  <a:srgbClr val="000090"/>
                </a:solidFill>
                <a:latin typeface="+mj-lt"/>
              </a:rPr>
              <a:t>, </a:t>
            </a:r>
            <a:r>
              <a:rPr lang="en-US" dirty="0" smtClean="0">
                <a:solidFill>
                  <a:srgbClr val="000090"/>
                </a:solidFill>
                <a:latin typeface="+mj-lt"/>
              </a:rPr>
              <a:t>MD </a:t>
            </a:r>
            <a:r>
              <a:rPr lang="en-US" dirty="0" err="1" smtClean="0">
                <a:solidFill>
                  <a:srgbClr val="000090"/>
                </a:solidFill>
                <a:latin typeface="+mj-lt"/>
              </a:rPr>
              <a:t>U.Wash</a:t>
            </a:r>
            <a:r>
              <a:rPr lang="en-US" dirty="0" smtClean="0">
                <a:solidFill>
                  <a:srgbClr val="000090"/>
                </a:solidFill>
                <a:latin typeface="+mj-lt"/>
              </a:rPr>
              <a:t>./, </a:t>
            </a:r>
            <a:r>
              <a:rPr lang="en-US" dirty="0">
                <a:solidFill>
                  <a:srgbClr val="000090"/>
                </a:solidFill>
                <a:latin typeface="+mj-lt"/>
              </a:rPr>
              <a:t>Seattle, </a:t>
            </a:r>
            <a:r>
              <a:rPr lang="en-US" dirty="0" smtClean="0">
                <a:solidFill>
                  <a:srgbClr val="000090"/>
                </a:solidFill>
                <a:latin typeface="+mj-lt"/>
              </a:rPr>
              <a:t>WA</a:t>
            </a:r>
          </a:p>
          <a:p>
            <a:pPr algn="ctr" eaLnBrk="1" hangingPunct="1"/>
            <a:r>
              <a:rPr lang="en-US" b="1" dirty="0" smtClean="0">
                <a:solidFill>
                  <a:srgbClr val="000090"/>
                </a:solidFill>
                <a:latin typeface="+mj-lt"/>
              </a:rPr>
              <a:t>SGO, MARCH 2016</a:t>
            </a:r>
            <a:endParaRPr lang="en-US" b="1" dirty="0">
              <a:solidFill>
                <a:srgbClr val="000090"/>
              </a:solidFill>
              <a:latin typeface="+mj-lt"/>
            </a:endParaRPr>
          </a:p>
        </p:txBody>
      </p:sp>
      <p:sp>
        <p:nvSpPr>
          <p:cNvPr id="16" name="TextBox 15"/>
          <p:cNvSpPr txBox="1"/>
          <p:nvPr/>
        </p:nvSpPr>
        <p:spPr>
          <a:xfrm>
            <a:off x="6857999" y="6644673"/>
            <a:ext cx="2286001" cy="246221"/>
          </a:xfrm>
          <a:prstGeom prst="rect">
            <a:avLst/>
          </a:prstGeom>
          <a:noFill/>
        </p:spPr>
        <p:txBody>
          <a:bodyPr wrap="square">
            <a:spAutoFit/>
          </a:bodyPr>
          <a:lstStyle/>
          <a:p>
            <a:pPr marL="228600" indent="-228600">
              <a:buFontTx/>
              <a:buAutoNum type="arabicPeriod"/>
              <a:defRPr/>
            </a:pPr>
            <a:r>
              <a:rPr lang="en-US" sz="1000" dirty="0" err="1" smtClean="0">
                <a:ea typeface="ＭＳ Ｐゴシック" charset="0"/>
                <a:cs typeface="ＭＳ Ｐゴシック" charset="0"/>
              </a:rPr>
              <a:t>Norquist</a:t>
            </a:r>
            <a:r>
              <a:rPr lang="en-US" sz="1000" dirty="0" smtClean="0">
                <a:ea typeface="ＭＳ Ｐゴシック" charset="0"/>
                <a:cs typeface="ＭＳ Ｐゴシック" charset="0"/>
              </a:rPr>
              <a:t> B et al., SGO March 2016</a:t>
            </a:r>
          </a:p>
        </p:txBody>
      </p:sp>
      <p:cxnSp>
        <p:nvCxnSpPr>
          <p:cNvPr id="3" name="Straight Arrow Connector 2"/>
          <p:cNvCxnSpPr/>
          <p:nvPr/>
        </p:nvCxnSpPr>
        <p:spPr>
          <a:xfrm flipV="1">
            <a:off x="5879441" y="3903739"/>
            <a:ext cx="0" cy="15873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338037" y="1422748"/>
            <a:ext cx="1058299" cy="19048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4684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49329"/>
            <a:ext cx="9144000" cy="923330"/>
          </a:xfrm>
          <a:prstGeom prst="rect">
            <a:avLst/>
          </a:prstGeom>
          <a:solidFill>
            <a:srgbClr val="DCE6F2"/>
          </a:solidFill>
        </p:spPr>
        <p:txBody>
          <a:bodyPr wrap="square" rtlCol="0">
            <a:spAutoFit/>
          </a:bodyPr>
          <a:lstStyle/>
          <a:p>
            <a:pPr algn="ctr"/>
            <a:r>
              <a:rPr lang="fr-FR" b="1" i="1" u="sng" dirty="0" err="1" smtClean="0">
                <a:solidFill>
                  <a:srgbClr val="000090"/>
                </a:solidFill>
              </a:rPr>
              <a:t>Each</a:t>
            </a:r>
            <a:r>
              <a:rPr lang="fr-FR" b="1" i="1" u="sng" dirty="0" smtClean="0">
                <a:solidFill>
                  <a:srgbClr val="000090"/>
                </a:solidFill>
              </a:rPr>
              <a:t> cancer site </a:t>
            </a:r>
            <a:r>
              <a:rPr lang="fr-FR" b="1" i="1" u="sng" dirty="0" err="1" smtClean="0">
                <a:solidFill>
                  <a:srgbClr val="000090"/>
                </a:solidFill>
              </a:rPr>
              <a:t>is</a:t>
            </a:r>
            <a:r>
              <a:rPr lang="fr-FR" b="1" i="1" u="sng" dirty="0" smtClean="0">
                <a:solidFill>
                  <a:srgbClr val="000090"/>
                </a:solidFill>
              </a:rPr>
              <a:t> </a:t>
            </a:r>
            <a:r>
              <a:rPr lang="fr-FR" b="1" i="1" u="sng" dirty="0" err="1" smtClean="0">
                <a:solidFill>
                  <a:srgbClr val="000090"/>
                </a:solidFill>
              </a:rPr>
              <a:t>associated</a:t>
            </a:r>
            <a:r>
              <a:rPr lang="fr-FR" b="1" i="1" u="sng" dirty="0" smtClean="0">
                <a:solidFill>
                  <a:srgbClr val="000090"/>
                </a:solidFill>
              </a:rPr>
              <a:t> </a:t>
            </a:r>
            <a:r>
              <a:rPr lang="fr-FR" b="1" i="1" u="sng" dirty="0" err="1" smtClean="0">
                <a:solidFill>
                  <a:srgbClr val="000090"/>
                </a:solidFill>
              </a:rPr>
              <a:t>with</a:t>
            </a:r>
            <a:r>
              <a:rPr lang="fr-FR" b="1" i="1" u="sng" dirty="0" smtClean="0">
                <a:solidFill>
                  <a:srgbClr val="000090"/>
                </a:solidFill>
              </a:rPr>
              <a:t> multiple </a:t>
            </a:r>
            <a:r>
              <a:rPr lang="fr-FR" b="1" i="1" u="sng" dirty="0" err="1" smtClean="0">
                <a:solidFill>
                  <a:srgbClr val="000090"/>
                </a:solidFill>
              </a:rPr>
              <a:t>hereditary</a:t>
            </a:r>
            <a:r>
              <a:rPr lang="fr-FR" b="1" i="1" u="sng" dirty="0" smtClean="0">
                <a:solidFill>
                  <a:srgbClr val="000090"/>
                </a:solidFill>
              </a:rPr>
              <a:t> cancer syndromes:</a:t>
            </a:r>
            <a:r>
              <a:rPr lang="fr-FR" b="1" i="1" dirty="0" smtClean="0">
                <a:solidFill>
                  <a:srgbClr val="000090"/>
                </a:solidFill>
              </a:rPr>
              <a:t>  </a:t>
            </a:r>
            <a:endParaRPr lang="fr-FR" b="1" i="1" dirty="0" smtClean="0">
              <a:solidFill>
                <a:srgbClr val="000090"/>
              </a:solidFill>
            </a:endParaRPr>
          </a:p>
          <a:p>
            <a:pPr algn="ctr"/>
            <a:endParaRPr lang="fr-FR" b="1" i="1" dirty="0" smtClean="0">
              <a:solidFill>
                <a:srgbClr val="000090"/>
              </a:solidFill>
            </a:endParaRPr>
          </a:p>
          <a:p>
            <a:pPr algn="ctr"/>
            <a:r>
              <a:rPr lang="fr-FR" b="1" i="1" dirty="0" smtClean="0">
                <a:solidFill>
                  <a:srgbClr val="000090"/>
                </a:solidFill>
              </a:rPr>
              <a:t>23 </a:t>
            </a:r>
            <a:r>
              <a:rPr lang="fr-FR" dirty="0" err="1" smtClean="0">
                <a:solidFill>
                  <a:srgbClr val="000090"/>
                </a:solidFill>
              </a:rPr>
              <a:t>Genes</a:t>
            </a:r>
            <a:r>
              <a:rPr lang="fr-FR" dirty="0" smtClean="0">
                <a:solidFill>
                  <a:srgbClr val="000090"/>
                </a:solidFill>
              </a:rPr>
              <a:t> </a:t>
            </a:r>
            <a:r>
              <a:rPr lang="fr-FR" dirty="0" smtClean="0">
                <a:solidFill>
                  <a:srgbClr val="000090"/>
                </a:solidFill>
              </a:rPr>
              <a:t>panel</a:t>
            </a:r>
            <a:endParaRPr lang="fr-FR" dirty="0">
              <a:solidFill>
                <a:srgbClr val="000090"/>
              </a:solidFill>
            </a:endParaRPr>
          </a:p>
        </p:txBody>
      </p:sp>
      <p:pic>
        <p:nvPicPr>
          <p:cNvPr id="5" name="Picture 4"/>
          <p:cNvPicPr>
            <a:picLocks noChangeAspect="1"/>
          </p:cNvPicPr>
          <p:nvPr/>
        </p:nvPicPr>
        <p:blipFill>
          <a:blip r:embed="rId2"/>
          <a:stretch>
            <a:fillRect/>
          </a:stretch>
        </p:blipFill>
        <p:spPr>
          <a:xfrm>
            <a:off x="414799" y="2280376"/>
            <a:ext cx="8295988" cy="4086123"/>
          </a:xfrm>
          <a:prstGeom prst="rect">
            <a:avLst/>
          </a:prstGeom>
        </p:spPr>
      </p:pic>
      <p:sp>
        <p:nvSpPr>
          <p:cNvPr id="4" name="TextBox 3"/>
          <p:cNvSpPr txBox="1"/>
          <p:nvPr/>
        </p:nvSpPr>
        <p:spPr>
          <a:xfrm>
            <a:off x="1" y="1222134"/>
            <a:ext cx="9144000" cy="646331"/>
          </a:xfrm>
          <a:prstGeom prst="rect">
            <a:avLst/>
          </a:prstGeom>
          <a:solidFill>
            <a:srgbClr val="DCE6F2"/>
          </a:solidFill>
        </p:spPr>
        <p:txBody>
          <a:bodyPr wrap="square" rtlCol="0">
            <a:spAutoFit/>
          </a:bodyPr>
          <a:lstStyle/>
          <a:p>
            <a:pPr algn="ctr"/>
            <a:r>
              <a:rPr lang="fr-FR" dirty="0" smtClean="0"/>
              <a:t>APC</a:t>
            </a:r>
            <a:r>
              <a:rPr lang="fr-FR" dirty="0" smtClean="0"/>
              <a:t>, ATM, BARD1, BMPRIA, BRCA1, BRCA2, BRIP1, CDKN2A, CDK4, CHECK2, MLH1, MSH2, MSH6, MUTYH, NBN, PALB2, PMS2, PTNE, RAD1C, RAD1D, SMAD4, STK11 and TP53</a:t>
            </a:r>
            <a:endParaRPr lang="fr-FR" dirty="0"/>
          </a:p>
        </p:txBody>
      </p:sp>
    </p:spTree>
    <p:extLst>
      <p:ext uri="{BB962C8B-B14F-4D97-AF65-F5344CB8AC3E}">
        <p14:creationId xmlns:p14="http://schemas.microsoft.com/office/powerpoint/2010/main" val="29008343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60789" t="96899" r="25726"/>
          <a:stretch/>
        </p:blipFill>
        <p:spPr>
          <a:xfrm>
            <a:off x="1018394" y="3918103"/>
            <a:ext cx="1254427" cy="332887"/>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609588380"/>
              </p:ext>
            </p:extLst>
          </p:nvPr>
        </p:nvGraphicFramePr>
        <p:xfrm>
          <a:off x="266283" y="4417434"/>
          <a:ext cx="2817461" cy="1536500"/>
        </p:xfrm>
        <a:graphic>
          <a:graphicData uri="http://schemas.openxmlformats.org/drawingml/2006/table">
            <a:tbl>
              <a:tblPr firstRow="1" bandRow="1">
                <a:tableStyleId>{5C22544A-7EE6-4342-B048-85BDC9FD1C3A}</a:tableStyleId>
              </a:tblPr>
              <a:tblGrid>
                <a:gridCol w="2817461"/>
              </a:tblGrid>
              <a:tr h="423980">
                <a:tc>
                  <a:txBody>
                    <a:bodyPr/>
                    <a:lstStyle/>
                    <a:p>
                      <a:pPr algn="ctr"/>
                      <a:r>
                        <a:rPr lang="fr-FR" sz="1600" dirty="0" smtClean="0"/>
                        <a:t>High </a:t>
                      </a:r>
                      <a:r>
                        <a:rPr lang="fr-FR" sz="1600" dirty="0" err="1" smtClean="0"/>
                        <a:t>Risk</a:t>
                      </a:r>
                      <a:endParaRPr lang="fr-FR" sz="1600" dirty="0"/>
                    </a:p>
                  </a:txBody>
                  <a:tcPr/>
                </a:tc>
              </a:tr>
              <a:tr h="370840">
                <a:tc>
                  <a:txBody>
                    <a:bodyPr/>
                    <a:lstStyle/>
                    <a:p>
                      <a:r>
                        <a:rPr lang="fr-FR" sz="1600" dirty="0" smtClean="0"/>
                        <a:t>3</a:t>
                      </a:r>
                      <a:r>
                        <a:rPr lang="fr-FR" sz="1600" baseline="0" dirty="0" smtClean="0"/>
                        <a:t> x </a:t>
                      </a:r>
                      <a:r>
                        <a:rPr lang="fr-FR" sz="1600" baseline="0" dirty="0" err="1" smtClean="0"/>
                        <a:t>higher</a:t>
                      </a:r>
                      <a:r>
                        <a:rPr lang="fr-FR" sz="1600" baseline="0" dirty="0" smtClean="0"/>
                        <a:t> </a:t>
                      </a:r>
                      <a:r>
                        <a:rPr lang="fr-FR" sz="1600" u="sng" baseline="0" dirty="0" smtClean="0"/>
                        <a:t>&gt;</a:t>
                      </a:r>
                      <a:r>
                        <a:rPr lang="fr-FR" sz="1600" baseline="0" dirty="0" smtClean="0"/>
                        <a:t> </a:t>
                      </a:r>
                      <a:r>
                        <a:rPr lang="fr-FR" sz="1600" baseline="0" dirty="0" err="1" smtClean="0"/>
                        <a:t>general</a:t>
                      </a:r>
                      <a:r>
                        <a:rPr lang="fr-FR" sz="1600" baseline="0" dirty="0" smtClean="0"/>
                        <a:t> population</a:t>
                      </a:r>
                      <a:endParaRPr lang="fr-FR" sz="1600" dirty="0"/>
                    </a:p>
                  </a:txBody>
                  <a:tcPr/>
                </a:tc>
              </a:tr>
              <a:tr h="370840">
                <a:tc>
                  <a:txBody>
                    <a:bodyPr/>
                    <a:lstStyle/>
                    <a:p>
                      <a:r>
                        <a:rPr lang="fr-FR" sz="1600" dirty="0" err="1" smtClean="0"/>
                        <a:t>Absolute</a:t>
                      </a:r>
                      <a:r>
                        <a:rPr lang="fr-FR" sz="1600" dirty="0" smtClean="0"/>
                        <a:t> </a:t>
                      </a:r>
                      <a:r>
                        <a:rPr lang="fr-FR" sz="1600" dirty="0" err="1" smtClean="0"/>
                        <a:t>risk</a:t>
                      </a:r>
                      <a:r>
                        <a:rPr lang="fr-FR" sz="1600" baseline="0" dirty="0" smtClean="0"/>
                        <a:t> ~ &gt; 5%</a:t>
                      </a:r>
                      <a:endParaRPr lang="fr-FR" sz="1600" dirty="0"/>
                    </a:p>
                  </a:txBody>
                  <a:tcPr/>
                </a:tc>
              </a:tr>
              <a:tr h="370840">
                <a:tc>
                  <a:txBody>
                    <a:bodyPr/>
                    <a:lstStyle/>
                    <a:p>
                      <a:r>
                        <a:rPr lang="fr-FR" sz="1600" dirty="0" smtClean="0"/>
                        <a:t>Multiple</a:t>
                      </a:r>
                      <a:r>
                        <a:rPr lang="fr-FR" sz="1600" baseline="0" dirty="0" smtClean="0"/>
                        <a:t> </a:t>
                      </a:r>
                      <a:r>
                        <a:rPr lang="fr-FR" sz="1600" baseline="0" dirty="0" err="1" smtClean="0"/>
                        <a:t>supporting</a:t>
                      </a:r>
                      <a:r>
                        <a:rPr lang="fr-FR" sz="1600" baseline="0" dirty="0" smtClean="0"/>
                        <a:t> </a:t>
                      </a:r>
                      <a:r>
                        <a:rPr lang="fr-FR" sz="1600" baseline="0" dirty="0" err="1" smtClean="0"/>
                        <a:t>studies</a:t>
                      </a:r>
                      <a:endParaRPr lang="fr-FR" sz="16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79008697"/>
              </p:ext>
            </p:extLst>
          </p:nvPr>
        </p:nvGraphicFramePr>
        <p:xfrm>
          <a:off x="266283" y="1516572"/>
          <a:ext cx="2817461" cy="1536500"/>
        </p:xfrm>
        <a:graphic>
          <a:graphicData uri="http://schemas.openxmlformats.org/drawingml/2006/table">
            <a:tbl>
              <a:tblPr firstRow="1" bandRow="1">
                <a:tableStyleId>{5C22544A-7EE6-4342-B048-85BDC9FD1C3A}</a:tableStyleId>
              </a:tblPr>
              <a:tblGrid>
                <a:gridCol w="2817461"/>
              </a:tblGrid>
              <a:tr h="423980">
                <a:tc>
                  <a:txBody>
                    <a:bodyPr/>
                    <a:lstStyle/>
                    <a:p>
                      <a:pPr algn="ctr"/>
                      <a:r>
                        <a:rPr lang="fr-FR" sz="1600" dirty="0" err="1" smtClean="0"/>
                        <a:t>Elevated</a:t>
                      </a:r>
                      <a:r>
                        <a:rPr lang="fr-FR" sz="1600" dirty="0" smtClean="0"/>
                        <a:t> </a:t>
                      </a:r>
                      <a:r>
                        <a:rPr lang="fr-FR" sz="1600" dirty="0" err="1" smtClean="0"/>
                        <a:t>risk</a:t>
                      </a:r>
                      <a:r>
                        <a:rPr lang="fr-FR" sz="1600" dirty="0" smtClean="0"/>
                        <a:t> </a:t>
                      </a:r>
                      <a:r>
                        <a:rPr lang="fr-FR" sz="1600" dirty="0" err="1" smtClean="0"/>
                        <a:t>Risk</a:t>
                      </a:r>
                      <a:endParaRPr lang="fr-FR" sz="1600" dirty="0"/>
                    </a:p>
                  </a:txBody>
                  <a:tcPr/>
                </a:tc>
              </a:tr>
              <a:tr h="370840">
                <a:tc>
                  <a:txBody>
                    <a:bodyPr/>
                    <a:lstStyle/>
                    <a:p>
                      <a:r>
                        <a:rPr lang="fr-FR" sz="1600" dirty="0" err="1" smtClean="0"/>
                        <a:t>Does</a:t>
                      </a:r>
                      <a:r>
                        <a:rPr lang="fr-FR" sz="1600" baseline="0" dirty="0" smtClean="0"/>
                        <a:t> not meeting HR </a:t>
                      </a:r>
                      <a:r>
                        <a:rPr lang="fr-FR" sz="1600" baseline="0" dirty="0" err="1" smtClean="0"/>
                        <a:t>criteria</a:t>
                      </a:r>
                      <a:endParaRPr lang="fr-FR" sz="1600" dirty="0"/>
                    </a:p>
                  </a:txBody>
                  <a:tcPr/>
                </a:tc>
              </a:tr>
              <a:tr h="370840">
                <a:tc>
                  <a:txBody>
                    <a:bodyPr/>
                    <a:lstStyle/>
                    <a:p>
                      <a:r>
                        <a:rPr lang="fr-FR" sz="1600" dirty="0" smtClean="0"/>
                        <a:t>Single </a:t>
                      </a:r>
                      <a:r>
                        <a:rPr lang="fr-FR" sz="1600" dirty="0" err="1" smtClean="0"/>
                        <a:t>study</a:t>
                      </a:r>
                      <a:endParaRPr lang="fr-FR" sz="1600" dirty="0"/>
                    </a:p>
                  </a:txBody>
                  <a:tcPr/>
                </a:tc>
              </a:tr>
              <a:tr h="370840">
                <a:tc>
                  <a:txBody>
                    <a:bodyPr/>
                    <a:lstStyle/>
                    <a:p>
                      <a:r>
                        <a:rPr lang="fr-FR" sz="1600" dirty="0" err="1" smtClean="0"/>
                        <a:t>Contradictory</a:t>
                      </a:r>
                      <a:r>
                        <a:rPr lang="fr-FR" sz="1600" dirty="0" smtClean="0"/>
                        <a:t> data </a:t>
                      </a:r>
                      <a:endParaRPr lang="fr-FR" sz="1600" dirty="0"/>
                    </a:p>
                  </a:txBody>
                  <a:tcPr/>
                </a:tc>
              </a:tr>
            </a:tbl>
          </a:graphicData>
        </a:graphic>
      </p:graphicFrame>
      <p:pic>
        <p:nvPicPr>
          <p:cNvPr id="10" name="Picture 9"/>
          <p:cNvPicPr>
            <a:picLocks noChangeAspect="1"/>
          </p:cNvPicPr>
          <p:nvPr/>
        </p:nvPicPr>
        <p:blipFill rotWithShape="1">
          <a:blip r:embed="rId2"/>
          <a:srcRect l="78764" t="96899" r="5469"/>
          <a:stretch/>
        </p:blipFill>
        <p:spPr>
          <a:xfrm>
            <a:off x="1018393" y="1191564"/>
            <a:ext cx="1425195" cy="323464"/>
          </a:xfrm>
          <a:prstGeom prst="rect">
            <a:avLst/>
          </a:prstGeom>
        </p:spPr>
      </p:pic>
      <p:pic>
        <p:nvPicPr>
          <p:cNvPr id="2" name="Picture 1"/>
          <p:cNvPicPr>
            <a:picLocks noChangeAspect="1"/>
          </p:cNvPicPr>
          <p:nvPr/>
        </p:nvPicPr>
        <p:blipFill>
          <a:blip r:embed="rId3"/>
          <a:stretch>
            <a:fillRect/>
          </a:stretch>
        </p:blipFill>
        <p:spPr>
          <a:xfrm>
            <a:off x="3255700" y="-42353"/>
            <a:ext cx="5888300" cy="6858000"/>
          </a:xfrm>
          <a:prstGeom prst="rect">
            <a:avLst/>
          </a:prstGeom>
        </p:spPr>
      </p:pic>
      <p:sp>
        <p:nvSpPr>
          <p:cNvPr id="3" name="Rounded Rectangle 2"/>
          <p:cNvSpPr/>
          <p:nvPr/>
        </p:nvSpPr>
        <p:spPr>
          <a:xfrm>
            <a:off x="3255700" y="423314"/>
            <a:ext cx="5888300" cy="525935"/>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ounded Rectangle 10"/>
          <p:cNvSpPr/>
          <p:nvPr/>
        </p:nvSpPr>
        <p:spPr>
          <a:xfrm>
            <a:off x="3255700" y="949249"/>
            <a:ext cx="5888300" cy="93642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ounded Rectangle 11"/>
          <p:cNvSpPr/>
          <p:nvPr/>
        </p:nvSpPr>
        <p:spPr>
          <a:xfrm>
            <a:off x="3255700" y="3418852"/>
            <a:ext cx="5888300" cy="23826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ounded Rectangle 12"/>
          <p:cNvSpPr/>
          <p:nvPr/>
        </p:nvSpPr>
        <p:spPr>
          <a:xfrm>
            <a:off x="3255700" y="3855919"/>
            <a:ext cx="5888300" cy="23826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ounded Rectangle 13"/>
          <p:cNvSpPr/>
          <p:nvPr/>
        </p:nvSpPr>
        <p:spPr>
          <a:xfrm>
            <a:off x="3255700" y="4854121"/>
            <a:ext cx="5888300" cy="23826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54025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873"/>
            <a:ext cx="9144000" cy="916603"/>
          </a:xfrm>
        </p:spPr>
        <p:txBody>
          <a:bodyPr>
            <a:noAutofit/>
          </a:bodyPr>
          <a:lstStyle/>
          <a:p>
            <a:r>
              <a:rPr lang="en-US" sz="2400" dirty="0" smtClean="0">
                <a:solidFill>
                  <a:srgbClr val="000090"/>
                </a:solidFill>
              </a:rPr>
              <a:t>NCCN </a:t>
            </a:r>
            <a:r>
              <a:rPr lang="en-US" sz="2400" dirty="0">
                <a:solidFill>
                  <a:srgbClr val="000090"/>
                </a:solidFill>
              </a:rPr>
              <a:t>21st Annual </a:t>
            </a:r>
            <a:r>
              <a:rPr lang="en-US" sz="2400" dirty="0" smtClean="0">
                <a:solidFill>
                  <a:srgbClr val="000090"/>
                </a:solidFill>
              </a:rPr>
              <a:t>Conference, </a:t>
            </a:r>
            <a:br>
              <a:rPr lang="en-US" sz="2400" dirty="0" smtClean="0">
                <a:solidFill>
                  <a:srgbClr val="000090"/>
                </a:solidFill>
              </a:rPr>
            </a:br>
            <a:r>
              <a:rPr lang="it-IT" altLang="en-US" sz="2400" b="1" i="1" dirty="0">
                <a:solidFill>
                  <a:srgbClr val="000090"/>
                </a:solidFill>
              </a:rPr>
              <a:t>Changing </a:t>
            </a:r>
            <a:r>
              <a:rPr lang="it-IT" altLang="en-US" sz="2400" b="1" i="1" dirty="0" err="1">
                <a:solidFill>
                  <a:srgbClr val="000090"/>
                </a:solidFill>
              </a:rPr>
              <a:t>Prevalence</a:t>
            </a:r>
            <a:r>
              <a:rPr lang="it-IT" altLang="en-US" sz="2400" b="1" i="1" dirty="0" smtClean="0">
                <a:solidFill>
                  <a:srgbClr val="000090"/>
                </a:solidFill>
              </a:rPr>
              <a:t>: </a:t>
            </a:r>
            <a:r>
              <a:rPr lang="en-US" sz="2400" b="1" u="sng" dirty="0" smtClean="0">
                <a:solidFill>
                  <a:srgbClr val="000090"/>
                </a:solidFill>
              </a:rPr>
              <a:t>April</a:t>
            </a:r>
            <a:r>
              <a:rPr lang="en-US" sz="2400" b="1" u="sng" dirty="0">
                <a:solidFill>
                  <a:srgbClr val="000090"/>
                </a:solidFill>
              </a:rPr>
              <a:t> </a:t>
            </a:r>
            <a:r>
              <a:rPr lang="en-US" sz="2400" b="1" u="sng" dirty="0" smtClean="0">
                <a:solidFill>
                  <a:srgbClr val="000090"/>
                </a:solidFill>
              </a:rPr>
              <a:t>02,</a:t>
            </a:r>
            <a:r>
              <a:rPr lang="en-US" sz="2400" b="1" u="sng" dirty="0">
                <a:solidFill>
                  <a:srgbClr val="000090"/>
                </a:solidFill>
              </a:rPr>
              <a:t> </a:t>
            </a:r>
            <a:r>
              <a:rPr lang="en-US" sz="2400" b="1" u="sng" dirty="0" smtClean="0">
                <a:solidFill>
                  <a:srgbClr val="000090"/>
                </a:solidFill>
              </a:rPr>
              <a:t>2016</a:t>
            </a:r>
            <a:endParaRPr lang="fr-FR" sz="2400" b="1" u="sng" dirty="0">
              <a:solidFill>
                <a:srgbClr val="000090"/>
              </a:solidFill>
            </a:endParaRPr>
          </a:p>
        </p:txBody>
      </p:sp>
      <p:sp>
        <p:nvSpPr>
          <p:cNvPr id="3" name="Content Placeholder 2"/>
          <p:cNvSpPr>
            <a:spLocks noGrp="1"/>
          </p:cNvSpPr>
          <p:nvPr>
            <p:ph idx="1"/>
          </p:nvPr>
        </p:nvSpPr>
        <p:spPr>
          <a:xfrm>
            <a:off x="168081" y="1270000"/>
            <a:ext cx="8833518" cy="4882444"/>
          </a:xfrm>
        </p:spPr>
        <p:txBody>
          <a:bodyPr>
            <a:noAutofit/>
          </a:bodyPr>
          <a:lstStyle/>
          <a:p>
            <a:r>
              <a:rPr lang="en-US" sz="2000" dirty="0" smtClean="0"/>
              <a:t>Several </a:t>
            </a:r>
            <a:r>
              <a:rPr lang="en-US" sz="2000" dirty="0"/>
              <a:t>new genetic mutations </a:t>
            </a:r>
            <a:r>
              <a:rPr lang="en-US" sz="2000" dirty="0" smtClean="0"/>
              <a:t>for HBOCs</a:t>
            </a:r>
          </a:p>
          <a:p>
            <a:endParaRPr lang="en-US" sz="2000" dirty="0"/>
          </a:p>
          <a:p>
            <a:r>
              <a:rPr lang="en-US" sz="2000" b="1" i="1" u="sng" dirty="0" smtClean="0">
                <a:solidFill>
                  <a:srgbClr val="000090"/>
                </a:solidFill>
              </a:rPr>
              <a:t>PALB2</a:t>
            </a:r>
            <a:r>
              <a:rPr lang="en-US" sz="2000" b="1" i="1" u="sng" dirty="0">
                <a:solidFill>
                  <a:srgbClr val="000090"/>
                </a:solidFill>
              </a:rPr>
              <a:t> </a:t>
            </a:r>
            <a:r>
              <a:rPr lang="en-US" sz="2000" dirty="0" smtClean="0"/>
              <a:t>mutations are associated with:</a:t>
            </a:r>
          </a:p>
          <a:p>
            <a:pPr lvl="1"/>
            <a:r>
              <a:rPr lang="en-US" sz="2000" dirty="0" smtClean="0"/>
              <a:t>A 35 </a:t>
            </a:r>
            <a:r>
              <a:rPr lang="en-US" sz="2000" dirty="0"/>
              <a:t>to 40% </a:t>
            </a:r>
            <a:r>
              <a:rPr lang="en-US" sz="2000" dirty="0" smtClean="0"/>
              <a:t>risk of BCA</a:t>
            </a:r>
          </a:p>
          <a:p>
            <a:pPr lvl="1"/>
            <a:r>
              <a:rPr lang="en-US" sz="2000" b="1" i="1" u="sng" dirty="0" smtClean="0">
                <a:solidFill>
                  <a:srgbClr val="000090"/>
                </a:solidFill>
              </a:rPr>
              <a:t>An aggressive </a:t>
            </a:r>
            <a:r>
              <a:rPr lang="en-US" sz="2000" b="1" i="1" u="sng" dirty="0">
                <a:solidFill>
                  <a:srgbClr val="000090"/>
                </a:solidFill>
              </a:rPr>
              <a:t>form of </a:t>
            </a:r>
            <a:r>
              <a:rPr lang="en-US" sz="2000" b="1" i="1" u="sng" dirty="0" smtClean="0">
                <a:solidFill>
                  <a:srgbClr val="000090"/>
                </a:solidFill>
              </a:rPr>
              <a:t>BCA (# from BRCA 1)</a:t>
            </a:r>
          </a:p>
          <a:p>
            <a:endParaRPr lang="en-US" sz="2000" b="1" i="1" u="sng" dirty="0" smtClean="0">
              <a:solidFill>
                <a:srgbClr val="000090"/>
              </a:solidFill>
            </a:endParaRPr>
          </a:p>
          <a:p>
            <a:r>
              <a:rPr lang="en-US" sz="2000" b="1" i="1" u="sng" dirty="0" smtClean="0">
                <a:solidFill>
                  <a:srgbClr val="000090"/>
                </a:solidFill>
              </a:rPr>
              <a:t>RAD51C</a:t>
            </a:r>
            <a:r>
              <a:rPr lang="en-US" sz="2000" b="1" i="1" u="sng" dirty="0">
                <a:solidFill>
                  <a:srgbClr val="000090"/>
                </a:solidFill>
              </a:rPr>
              <a:t>, RAD51D, and BRIP1</a:t>
            </a:r>
            <a:r>
              <a:rPr lang="en-US" sz="2000" dirty="0"/>
              <a:t> </a:t>
            </a:r>
            <a:r>
              <a:rPr lang="en-US" sz="2000" dirty="0" smtClean="0"/>
              <a:t>mutations pose </a:t>
            </a:r>
            <a:r>
              <a:rPr lang="en-US" sz="2000" dirty="0"/>
              <a:t>an added lifetime risk for </a:t>
            </a:r>
            <a:r>
              <a:rPr lang="en-US" sz="2000" dirty="0" smtClean="0"/>
              <a:t>OCA</a:t>
            </a:r>
          </a:p>
          <a:p>
            <a:pPr marL="0" indent="0">
              <a:buNone/>
            </a:pPr>
            <a:endParaRPr lang="en-US" sz="2000" dirty="0"/>
          </a:p>
          <a:p>
            <a:r>
              <a:rPr lang="en-US" sz="2000" dirty="0"/>
              <a:t>NCCN guidelines are </a:t>
            </a:r>
            <a:r>
              <a:rPr lang="en-US" sz="2000" b="1" i="1" u="sng" dirty="0">
                <a:solidFill>
                  <a:srgbClr val="000090"/>
                </a:solidFill>
              </a:rPr>
              <a:t>not recommending </a:t>
            </a:r>
            <a:r>
              <a:rPr lang="en-US" sz="2000" b="1" i="1" u="sng" dirty="0" smtClean="0">
                <a:solidFill>
                  <a:srgbClr val="000090"/>
                </a:solidFill>
              </a:rPr>
              <a:t>yet BSO</a:t>
            </a:r>
            <a:r>
              <a:rPr lang="en-US" sz="2000" dirty="0" smtClean="0"/>
              <a:t> when </a:t>
            </a:r>
            <a:r>
              <a:rPr lang="en-US" sz="2000" dirty="0"/>
              <a:t>these genetic mutations are present, only that the possibility of the procedure should be </a:t>
            </a:r>
            <a:r>
              <a:rPr lang="en-US" sz="2000" dirty="0" smtClean="0"/>
              <a:t>discussed </a:t>
            </a:r>
          </a:p>
          <a:p>
            <a:endParaRPr lang="en-US" sz="2000" b="1" i="1" dirty="0" smtClean="0">
              <a:solidFill>
                <a:srgbClr val="000090"/>
              </a:solidFill>
            </a:endParaRPr>
          </a:p>
          <a:p>
            <a:r>
              <a:rPr lang="en-US" sz="2000" dirty="0" smtClean="0"/>
              <a:t>List of genetic </a:t>
            </a:r>
            <a:r>
              <a:rPr lang="en-US" sz="2000" dirty="0"/>
              <a:t>mutations </a:t>
            </a:r>
            <a:r>
              <a:rPr lang="en-US" sz="2000" dirty="0" smtClean="0"/>
              <a:t>for which </a:t>
            </a:r>
            <a:r>
              <a:rPr lang="en-US" sz="2000" b="1" i="1" dirty="0" smtClean="0">
                <a:solidFill>
                  <a:srgbClr val="000090"/>
                </a:solidFill>
              </a:rPr>
              <a:t>RR mastectomy is recommended</a:t>
            </a:r>
            <a:r>
              <a:rPr lang="en-US" sz="2000" dirty="0" smtClean="0"/>
              <a:t>:</a:t>
            </a:r>
          </a:p>
          <a:p>
            <a:pPr lvl="1"/>
            <a:r>
              <a:rPr lang="en-US" sz="2000" b="1" i="1" u="sng" dirty="0" smtClean="0">
                <a:solidFill>
                  <a:srgbClr val="000090"/>
                </a:solidFill>
              </a:rPr>
              <a:t>BRCA1</a:t>
            </a:r>
            <a:r>
              <a:rPr lang="en-US" sz="2000" b="1" i="1" u="sng" dirty="0">
                <a:solidFill>
                  <a:srgbClr val="000090"/>
                </a:solidFill>
              </a:rPr>
              <a:t>, BRCA2</a:t>
            </a:r>
            <a:r>
              <a:rPr lang="en-US" sz="2000" b="1" i="1" u="sng" dirty="0" smtClean="0">
                <a:solidFill>
                  <a:srgbClr val="000090"/>
                </a:solidFill>
              </a:rPr>
              <a:t>, PTEN</a:t>
            </a:r>
            <a:r>
              <a:rPr lang="en-US" sz="2000" b="1" i="1" u="sng" dirty="0">
                <a:solidFill>
                  <a:srgbClr val="000090"/>
                </a:solidFill>
              </a:rPr>
              <a:t>,  </a:t>
            </a:r>
            <a:r>
              <a:rPr lang="en-US" sz="2000" b="1" i="1" u="sng" dirty="0" smtClean="0">
                <a:solidFill>
                  <a:srgbClr val="000090"/>
                </a:solidFill>
              </a:rPr>
              <a:t>PT53, and PALB2</a:t>
            </a:r>
            <a:endParaRPr lang="en-US" sz="2000" b="1" i="1" u="sng" dirty="0">
              <a:solidFill>
                <a:srgbClr val="000090"/>
              </a:solidFill>
            </a:endParaRPr>
          </a:p>
        </p:txBody>
      </p:sp>
      <p:sp>
        <p:nvSpPr>
          <p:cNvPr id="4" name="TextBox 6"/>
          <p:cNvSpPr txBox="1">
            <a:spLocks noChangeArrowheads="1"/>
          </p:cNvSpPr>
          <p:nvPr/>
        </p:nvSpPr>
        <p:spPr bwMode="auto">
          <a:xfrm>
            <a:off x="6147482" y="6604084"/>
            <a:ext cx="299651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etaPlusNormal-Roman" charset="0"/>
                <a:ea typeface="ＭＳ Ｐゴシック" charset="0"/>
                <a:cs typeface="ＭＳ Ｐゴシック" charset="0"/>
              </a:defRPr>
            </a:lvl1pPr>
            <a:lvl2pPr>
              <a:defRPr sz="2400">
                <a:solidFill>
                  <a:schemeClr val="tx1"/>
                </a:solidFill>
                <a:latin typeface="MetaPlusNormal-Roman" charset="0"/>
                <a:ea typeface="ＭＳ Ｐゴシック" charset="0"/>
              </a:defRPr>
            </a:lvl2pPr>
            <a:lvl3pPr>
              <a:defRPr sz="2000">
                <a:solidFill>
                  <a:schemeClr val="tx1"/>
                </a:solidFill>
                <a:latin typeface="MetaPlusNormal-Roman" charset="0"/>
                <a:ea typeface="ＭＳ Ｐゴシック" charset="0"/>
              </a:defRPr>
            </a:lvl3pPr>
            <a:lvl4pPr>
              <a:defRPr sz="2000">
                <a:solidFill>
                  <a:schemeClr val="tx1"/>
                </a:solidFill>
                <a:latin typeface="MetaPlusNormal-Roman" charset="0"/>
                <a:ea typeface="ＭＳ Ｐゴシック" charset="0"/>
              </a:defRPr>
            </a:lvl4pPr>
            <a:lvl5pPr>
              <a:defRPr sz="1600">
                <a:solidFill>
                  <a:schemeClr val="tx1"/>
                </a:solidFill>
                <a:latin typeface="MetaPlusNormal-Roman" charset="0"/>
                <a:ea typeface="ＭＳ Ｐゴシック" charset="0"/>
              </a:defRPr>
            </a:lvl5pPr>
            <a:lvl6pPr eaLnBrk="0" fontAlgn="base" hangingPunct="0">
              <a:spcAft>
                <a:spcPct val="0"/>
              </a:spcAft>
              <a:buFont typeface="Arial" charset="0"/>
              <a:buChar char="»"/>
              <a:defRPr sz="1600">
                <a:solidFill>
                  <a:schemeClr val="tx1"/>
                </a:solidFill>
                <a:latin typeface="MetaPlusNormal-Roman" charset="0"/>
                <a:ea typeface="ＭＳ Ｐゴシック" charset="0"/>
              </a:defRPr>
            </a:lvl6pPr>
            <a:lvl7pPr eaLnBrk="0" fontAlgn="base" hangingPunct="0">
              <a:spcAft>
                <a:spcPct val="0"/>
              </a:spcAft>
              <a:buFont typeface="Arial" charset="0"/>
              <a:buChar char="»"/>
              <a:defRPr sz="1600">
                <a:solidFill>
                  <a:schemeClr val="tx1"/>
                </a:solidFill>
                <a:latin typeface="MetaPlusNormal-Roman" charset="0"/>
                <a:ea typeface="ＭＳ Ｐゴシック" charset="0"/>
              </a:defRPr>
            </a:lvl7pPr>
            <a:lvl8pPr eaLnBrk="0" fontAlgn="base" hangingPunct="0">
              <a:spcAft>
                <a:spcPct val="0"/>
              </a:spcAft>
              <a:buFont typeface="Arial" charset="0"/>
              <a:buChar char="»"/>
              <a:defRPr sz="1600">
                <a:solidFill>
                  <a:schemeClr val="tx1"/>
                </a:solidFill>
                <a:latin typeface="MetaPlusNormal-Roman" charset="0"/>
                <a:ea typeface="ＭＳ Ｐゴシック" charset="0"/>
              </a:defRPr>
            </a:lvl8pPr>
            <a:lvl9pPr eaLnBrk="0" fontAlgn="base" hangingPunct="0">
              <a:spcAft>
                <a:spcPct val="0"/>
              </a:spcAft>
              <a:buFont typeface="Arial" charset="0"/>
              <a:buChar char="»"/>
              <a:defRPr sz="1600">
                <a:solidFill>
                  <a:schemeClr val="tx1"/>
                </a:solidFill>
                <a:latin typeface="MetaPlusNormal-Roman" charset="0"/>
                <a:ea typeface="ＭＳ Ｐゴシック" charset="0"/>
              </a:defRPr>
            </a:lvl9pPr>
          </a:lstStyle>
          <a:p>
            <a:r>
              <a:rPr lang="en-US" sz="1050" dirty="0" smtClean="0">
                <a:latin typeface="Arial" charset="0"/>
                <a:cs typeface="Arial" charset="0"/>
              </a:rPr>
              <a:t>Pal </a:t>
            </a:r>
            <a:r>
              <a:rPr lang="en-US" sz="1050" dirty="0">
                <a:latin typeface="Arial" charset="0"/>
                <a:cs typeface="Arial" charset="0"/>
              </a:rPr>
              <a:t>et </a:t>
            </a:r>
            <a:r>
              <a:rPr lang="en-US" sz="1050" dirty="0" smtClean="0">
                <a:latin typeface="Arial" charset="0"/>
                <a:cs typeface="Arial" charset="0"/>
              </a:rPr>
              <a:t>al</a:t>
            </a:r>
            <a:r>
              <a:rPr lang="en-US" sz="1050" i="1" dirty="0" smtClean="0">
                <a:latin typeface="Arial" charset="0"/>
                <a:cs typeface="Arial" charset="0"/>
              </a:rPr>
              <a:t> NCCN 21th Annual </a:t>
            </a:r>
            <a:r>
              <a:rPr lang="en-US" sz="1050" i="1" dirty="0" err="1" smtClean="0">
                <a:latin typeface="Arial" charset="0"/>
                <a:cs typeface="Arial" charset="0"/>
              </a:rPr>
              <a:t>Confe</a:t>
            </a:r>
            <a:r>
              <a:rPr lang="en-US" sz="1050" i="1" dirty="0" smtClean="0">
                <a:latin typeface="Arial" charset="0"/>
                <a:cs typeface="Arial" charset="0"/>
              </a:rPr>
              <a:t> </a:t>
            </a:r>
            <a:r>
              <a:rPr lang="en-US" sz="1050" i="1" dirty="0" err="1" smtClean="0">
                <a:latin typeface="Arial" charset="0"/>
                <a:cs typeface="Arial" charset="0"/>
              </a:rPr>
              <a:t>Apri</a:t>
            </a:r>
            <a:r>
              <a:rPr lang="en-US" sz="1050" i="1" dirty="0" smtClean="0">
                <a:latin typeface="Arial" charset="0"/>
                <a:cs typeface="Arial" charset="0"/>
              </a:rPr>
              <a:t> 2l 2016</a:t>
            </a:r>
            <a:endParaRPr lang="en-US" sz="1050" dirty="0">
              <a:latin typeface="Arial" charset="0"/>
              <a:cs typeface="Arial" charset="0"/>
            </a:endParaRPr>
          </a:p>
        </p:txBody>
      </p:sp>
    </p:spTree>
    <p:extLst>
      <p:ext uri="{BB962C8B-B14F-4D97-AF65-F5344CB8AC3E}">
        <p14:creationId xmlns:p14="http://schemas.microsoft.com/office/powerpoint/2010/main" val="12251523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399"/>
            <a:ext cx="9144000" cy="694267"/>
          </a:xfrm>
        </p:spPr>
        <p:txBody>
          <a:bodyPr>
            <a:noAutofit/>
          </a:bodyPr>
          <a:lstStyle/>
          <a:p>
            <a:r>
              <a:rPr lang="en-US" sz="2400" dirty="0" smtClean="0">
                <a:solidFill>
                  <a:srgbClr val="002060"/>
                </a:solidFill>
                <a:latin typeface="Calibri" pitchFamily="34" charset="0"/>
              </a:rPr>
              <a:t>HBOCS: Facts</a:t>
            </a:r>
            <a:br>
              <a:rPr lang="en-US" sz="2400" dirty="0" smtClean="0">
                <a:solidFill>
                  <a:srgbClr val="002060"/>
                </a:solidFill>
                <a:latin typeface="Calibri" pitchFamily="34" charset="0"/>
              </a:rPr>
            </a:br>
            <a:r>
              <a:rPr lang="en-US" sz="2400" dirty="0" smtClean="0"/>
              <a:t>Women with </a:t>
            </a:r>
            <a:r>
              <a:rPr lang="en-US" sz="2400" b="1" i="1" dirty="0" smtClean="0">
                <a:solidFill>
                  <a:srgbClr val="000090"/>
                </a:solidFill>
              </a:rPr>
              <a:t>Lynch HNPCC syndrome:</a:t>
            </a:r>
            <a:endParaRPr lang="en-US" sz="2400" b="1" i="1" dirty="0">
              <a:solidFill>
                <a:srgbClr val="000090"/>
              </a:solidFill>
              <a:latin typeface="Calibri" pitchFamily="34" charset="0"/>
            </a:endParaRPr>
          </a:p>
        </p:txBody>
      </p:sp>
      <p:sp>
        <p:nvSpPr>
          <p:cNvPr id="3" name="Content Placeholder 2"/>
          <p:cNvSpPr>
            <a:spLocks noGrp="1"/>
          </p:cNvSpPr>
          <p:nvPr>
            <p:ph idx="1"/>
          </p:nvPr>
        </p:nvSpPr>
        <p:spPr>
          <a:xfrm>
            <a:off x="242782" y="1008391"/>
            <a:ext cx="8646764" cy="1867394"/>
          </a:xfrm>
        </p:spPr>
        <p:txBody>
          <a:bodyPr>
            <a:noAutofit/>
          </a:bodyPr>
          <a:lstStyle/>
          <a:p>
            <a:r>
              <a:rPr lang="en-US" sz="2000" dirty="0" smtClean="0">
                <a:latin typeface="+mj-lt"/>
              </a:rPr>
              <a:t>Mutations </a:t>
            </a:r>
            <a:r>
              <a:rPr lang="en-US" sz="2000" dirty="0">
                <a:latin typeface="+mj-lt"/>
              </a:rPr>
              <a:t>in DNA mismatch-repair </a:t>
            </a:r>
            <a:r>
              <a:rPr lang="en-US" sz="2000" dirty="0" smtClean="0">
                <a:latin typeface="+mj-lt"/>
              </a:rPr>
              <a:t>genes:</a:t>
            </a:r>
          </a:p>
          <a:p>
            <a:pPr lvl="1"/>
            <a:r>
              <a:rPr lang="en-US" sz="2000" dirty="0" smtClean="0">
                <a:latin typeface="+mj-lt"/>
              </a:rPr>
              <a:t> </a:t>
            </a:r>
            <a:r>
              <a:rPr lang="en-US" sz="2000" b="1" i="1" dirty="0" smtClean="0">
                <a:solidFill>
                  <a:srgbClr val="000090"/>
                </a:solidFill>
                <a:latin typeface="+mj-lt"/>
              </a:rPr>
              <a:t>MLH1</a:t>
            </a:r>
            <a:r>
              <a:rPr lang="en-US" sz="2000" b="1" i="1" dirty="0">
                <a:solidFill>
                  <a:srgbClr val="000090"/>
                </a:solidFill>
                <a:latin typeface="+mj-lt"/>
              </a:rPr>
              <a:t>, MSH2, MSH6, or </a:t>
            </a:r>
            <a:r>
              <a:rPr lang="en-US" sz="2000" b="1" i="1" dirty="0" smtClean="0">
                <a:solidFill>
                  <a:srgbClr val="000090"/>
                </a:solidFill>
                <a:latin typeface="+mj-lt"/>
              </a:rPr>
              <a:t>PMS2</a:t>
            </a:r>
            <a:endParaRPr lang="en-US" sz="2000" b="1" i="1" dirty="0">
              <a:solidFill>
                <a:srgbClr val="000090"/>
              </a:solidFill>
              <a:latin typeface="+mj-lt"/>
            </a:endParaRPr>
          </a:p>
          <a:p>
            <a:pPr lvl="1"/>
            <a:r>
              <a:rPr lang="en-US" sz="2000" b="1" i="1" dirty="0" smtClean="0">
                <a:solidFill>
                  <a:srgbClr val="000090"/>
                </a:solidFill>
                <a:latin typeface="+mj-lt"/>
              </a:rPr>
              <a:t> MSI</a:t>
            </a:r>
          </a:p>
          <a:p>
            <a:endParaRPr lang="en-US" sz="2000" dirty="0" smtClean="0">
              <a:latin typeface="+mj-lt"/>
            </a:endParaRPr>
          </a:p>
          <a:p>
            <a:r>
              <a:rPr lang="en-US" sz="2000" dirty="0" smtClean="0">
                <a:latin typeface="+mj-lt"/>
              </a:rPr>
              <a:t>25–50%-70% lifetime risk of </a:t>
            </a:r>
            <a:r>
              <a:rPr lang="en-US" sz="2000" b="1" i="1" dirty="0" smtClean="0">
                <a:solidFill>
                  <a:srgbClr val="000090"/>
                </a:solidFill>
                <a:latin typeface="+mj-lt"/>
              </a:rPr>
              <a:t>colorectal cancer </a:t>
            </a:r>
            <a:r>
              <a:rPr lang="en-US" sz="2000" dirty="0" smtClean="0">
                <a:latin typeface="+mj-lt"/>
              </a:rPr>
              <a:t>(lower than male counterparts) </a:t>
            </a:r>
          </a:p>
        </p:txBody>
      </p:sp>
      <p:sp>
        <p:nvSpPr>
          <p:cNvPr id="4" name="Rectangle 3"/>
          <p:cNvSpPr/>
          <p:nvPr/>
        </p:nvSpPr>
        <p:spPr>
          <a:xfrm>
            <a:off x="0" y="6519446"/>
            <a:ext cx="9144000" cy="338554"/>
          </a:xfrm>
          <a:prstGeom prst="rect">
            <a:avLst/>
          </a:prstGeom>
        </p:spPr>
        <p:txBody>
          <a:bodyPr wrap="square">
            <a:spAutoFit/>
          </a:bodyPr>
          <a:lstStyle/>
          <a:p>
            <a:pPr lvl="0">
              <a:spcBef>
                <a:spcPct val="20000"/>
              </a:spcBef>
            </a:pPr>
            <a:r>
              <a:rPr lang="en-US" sz="800" i="1" dirty="0" smtClean="0">
                <a:solidFill>
                  <a:prstClr val="black"/>
                </a:solidFill>
              </a:rPr>
              <a:t>1. Ohio Cancer Incidence Surveillance System, Ohio Department of Health, 2011 2. Anderson MR et </a:t>
            </a:r>
            <a:r>
              <a:rPr lang="en-US" sz="800" i="1" dirty="0">
                <a:solidFill>
                  <a:prstClr val="black"/>
                </a:solidFill>
              </a:rPr>
              <a:t>al. </a:t>
            </a:r>
            <a:r>
              <a:rPr lang="en-US" sz="800" i="1" dirty="0" smtClean="0">
                <a:solidFill>
                  <a:prstClr val="black"/>
                </a:solidFill>
              </a:rPr>
              <a:t>Cancer </a:t>
            </a:r>
            <a:r>
              <a:rPr lang="en-US" sz="800" i="1" dirty="0">
                <a:solidFill>
                  <a:prstClr val="black"/>
                </a:solidFill>
              </a:rPr>
              <a:t>2008;113:484-489</a:t>
            </a:r>
            <a:r>
              <a:rPr lang="en-US" sz="800" i="1" dirty="0" smtClean="0">
                <a:solidFill>
                  <a:prstClr val="black"/>
                </a:solidFill>
              </a:rPr>
              <a:t>. 3.  </a:t>
            </a:r>
            <a:r>
              <a:rPr lang="en-US" sz="800" i="1" dirty="0">
                <a:solidFill>
                  <a:prstClr val="black"/>
                </a:solidFill>
              </a:rPr>
              <a:t>Myers </a:t>
            </a:r>
            <a:r>
              <a:rPr lang="en-US" sz="800" i="1" dirty="0" smtClean="0">
                <a:solidFill>
                  <a:prstClr val="black"/>
                </a:solidFill>
              </a:rPr>
              <a:t>ER et </a:t>
            </a:r>
            <a:r>
              <a:rPr lang="en-US" sz="800" i="1" dirty="0">
                <a:solidFill>
                  <a:prstClr val="black"/>
                </a:solidFill>
              </a:rPr>
              <a:t>al. </a:t>
            </a:r>
            <a:r>
              <a:rPr lang="en-US" sz="800" i="1" dirty="0" smtClean="0">
                <a:solidFill>
                  <a:prstClr val="black"/>
                </a:solidFill>
              </a:rPr>
              <a:t>Evidence </a:t>
            </a:r>
            <a:r>
              <a:rPr lang="en-US" sz="800" i="1" dirty="0">
                <a:solidFill>
                  <a:prstClr val="black"/>
                </a:solidFill>
              </a:rPr>
              <a:t>Report Technology Assessment 2006 full report </a:t>
            </a:r>
            <a:r>
              <a:rPr lang="en-US" sz="800" i="1" dirty="0" smtClean="0">
                <a:solidFill>
                  <a:prstClr val="black"/>
                </a:solidFill>
              </a:rPr>
              <a:t>1-145. 4. Cancer </a:t>
            </a:r>
            <a:r>
              <a:rPr lang="en-US" sz="800" i="1" dirty="0">
                <a:solidFill>
                  <a:prstClr val="black"/>
                </a:solidFill>
              </a:rPr>
              <a:t>Research UK. http://</a:t>
            </a:r>
            <a:r>
              <a:rPr lang="en-US" sz="800" i="1" dirty="0" smtClean="0">
                <a:solidFill>
                  <a:prstClr val="black"/>
                </a:solidFill>
              </a:rPr>
              <a:t>info.cancerresearchuk.org/cancerstats/types/ovary/survival/index.htm#Five-year</a:t>
            </a:r>
          </a:p>
        </p:txBody>
      </p:sp>
      <p:graphicFrame>
        <p:nvGraphicFramePr>
          <p:cNvPr id="5" name="Table 4"/>
          <p:cNvGraphicFramePr>
            <a:graphicFrameLocks noGrp="1"/>
          </p:cNvGraphicFramePr>
          <p:nvPr>
            <p:extLst>
              <p:ext uri="{D42A27DB-BD31-4B8C-83A1-F6EECF244321}">
                <p14:modId xmlns:p14="http://schemas.microsoft.com/office/powerpoint/2010/main" val="2651199503"/>
              </p:ext>
            </p:extLst>
          </p:nvPr>
        </p:nvGraphicFramePr>
        <p:xfrm>
          <a:off x="648559" y="3152473"/>
          <a:ext cx="7836748" cy="2829192"/>
        </p:xfrm>
        <a:graphic>
          <a:graphicData uri="http://schemas.openxmlformats.org/drawingml/2006/table">
            <a:tbl>
              <a:tblPr firstRow="1" bandRow="1">
                <a:tableStyleId>{5C22544A-7EE6-4342-B048-85BDC9FD1C3A}</a:tableStyleId>
              </a:tblPr>
              <a:tblGrid>
                <a:gridCol w="1923876"/>
                <a:gridCol w="1478218"/>
                <a:gridCol w="1478218"/>
                <a:gridCol w="1478218"/>
                <a:gridCol w="1478218"/>
              </a:tblGrid>
              <a:tr h="66874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mj-lt"/>
                        </a:rPr>
                        <a:t>Cancer</a:t>
                      </a:r>
                    </a:p>
                  </a:txBody>
                  <a:tcPr anchor="ctr"/>
                </a:tc>
                <a:tc gridSpan="4">
                  <a:txBody>
                    <a:bodyPr/>
                    <a:lstStyle/>
                    <a:p>
                      <a:pPr algn="ctr"/>
                      <a:r>
                        <a:rPr lang="en-US" sz="2400" dirty="0" smtClean="0">
                          <a:latin typeface="+mj-lt"/>
                        </a:rPr>
                        <a:t>Lifetime</a:t>
                      </a:r>
                      <a:r>
                        <a:rPr lang="en-US" sz="2400" baseline="0" dirty="0" smtClean="0">
                          <a:latin typeface="+mj-lt"/>
                        </a:rPr>
                        <a:t> Risk</a:t>
                      </a:r>
                      <a:endParaRPr lang="en-US" sz="2400" dirty="0">
                        <a:latin typeface="+mj-lt"/>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668744">
                <a:tc>
                  <a:txBody>
                    <a:bodyPr/>
                    <a:lstStyle/>
                    <a:p>
                      <a:endParaRPr lang="en-US" sz="2400" dirty="0">
                        <a:latin typeface="+mj-lt"/>
                      </a:endParaRPr>
                    </a:p>
                  </a:txBody>
                  <a:tcPr anchor="ctr"/>
                </a:tc>
                <a:tc>
                  <a:txBody>
                    <a:bodyPr/>
                    <a:lstStyle/>
                    <a:p>
                      <a:pPr algn="ctr"/>
                      <a:r>
                        <a:rPr lang="en-US" sz="2400" dirty="0" smtClean="0">
                          <a:latin typeface="+mj-lt"/>
                        </a:rPr>
                        <a:t>MLH1</a:t>
                      </a:r>
                      <a:endParaRPr lang="en-US" sz="2400" dirty="0">
                        <a:latin typeface="+mj-lt"/>
                      </a:endParaRPr>
                    </a:p>
                  </a:txBody>
                  <a:tcPr anchor="ctr"/>
                </a:tc>
                <a:tc>
                  <a:txBody>
                    <a:bodyPr/>
                    <a:lstStyle/>
                    <a:p>
                      <a:pPr algn="ctr"/>
                      <a:r>
                        <a:rPr lang="en-US" sz="2400" dirty="0" smtClean="0">
                          <a:latin typeface="+mj-lt"/>
                        </a:rPr>
                        <a:t>MSH2</a:t>
                      </a:r>
                      <a:endParaRPr lang="en-US" sz="2400" dirty="0">
                        <a:latin typeface="+mj-lt"/>
                      </a:endParaRPr>
                    </a:p>
                  </a:txBody>
                  <a:tcPr anchor="ctr"/>
                </a:tc>
                <a:tc>
                  <a:txBody>
                    <a:bodyPr/>
                    <a:lstStyle/>
                    <a:p>
                      <a:pPr algn="ctr"/>
                      <a:r>
                        <a:rPr lang="en-US" sz="2400" dirty="0" smtClean="0">
                          <a:latin typeface="+mj-lt"/>
                        </a:rPr>
                        <a:t>MSH6</a:t>
                      </a:r>
                      <a:endParaRPr lang="en-US" sz="2400" dirty="0">
                        <a:latin typeface="+mj-lt"/>
                      </a:endParaRPr>
                    </a:p>
                  </a:txBody>
                  <a:tcPr anchor="ctr"/>
                </a:tc>
                <a:tc>
                  <a:txBody>
                    <a:bodyPr/>
                    <a:lstStyle/>
                    <a:p>
                      <a:pPr algn="ctr"/>
                      <a:r>
                        <a:rPr lang="en-US" sz="2400" dirty="0" smtClean="0">
                          <a:latin typeface="+mj-lt"/>
                        </a:rPr>
                        <a:t>PMS2</a:t>
                      </a:r>
                      <a:endParaRPr lang="en-US" sz="2400" dirty="0">
                        <a:latin typeface="+mj-lt"/>
                      </a:endParaRPr>
                    </a:p>
                  </a:txBody>
                  <a:tcPr anchor="ctr"/>
                </a:tc>
              </a:tr>
              <a:tr h="668744">
                <a:tc>
                  <a:txBody>
                    <a:bodyPr/>
                    <a:lstStyle/>
                    <a:p>
                      <a:r>
                        <a:rPr lang="en-US" sz="2400" b="1" i="1" dirty="0" smtClean="0">
                          <a:solidFill>
                            <a:srgbClr val="000090"/>
                          </a:solidFill>
                          <a:latin typeface="+mj-lt"/>
                        </a:rPr>
                        <a:t>Endometrial</a:t>
                      </a:r>
                      <a:endParaRPr lang="en-US" sz="2400" b="1" i="1" dirty="0">
                        <a:solidFill>
                          <a:srgbClr val="000090"/>
                        </a:solidFill>
                        <a:latin typeface="+mj-lt"/>
                      </a:endParaRPr>
                    </a:p>
                  </a:txBody>
                  <a:tcPr anchor="ctr"/>
                </a:tc>
                <a:tc>
                  <a:txBody>
                    <a:bodyPr/>
                    <a:lstStyle/>
                    <a:p>
                      <a:pPr algn="ctr"/>
                      <a:r>
                        <a:rPr lang="en-US" sz="2400" kern="1200" dirty="0" smtClean="0">
                          <a:solidFill>
                            <a:schemeClr val="dk1"/>
                          </a:solidFill>
                          <a:latin typeface="+mj-lt"/>
                          <a:ea typeface="+mn-ea"/>
                          <a:cs typeface="+mn-cs"/>
                        </a:rPr>
                        <a:t>20–54%</a:t>
                      </a:r>
                      <a:endParaRPr lang="en-US" sz="2400" dirty="0">
                        <a:latin typeface="+mj-lt"/>
                      </a:endParaRPr>
                    </a:p>
                  </a:txBody>
                  <a:tcPr anchor="ctr"/>
                </a:tc>
                <a:tc>
                  <a:txBody>
                    <a:bodyPr/>
                    <a:lstStyle/>
                    <a:p>
                      <a:pPr algn="ctr"/>
                      <a:r>
                        <a:rPr lang="en-US" sz="2400" dirty="0" smtClean="0">
                          <a:latin typeface="+mj-lt"/>
                        </a:rPr>
                        <a:t>21–49% </a:t>
                      </a:r>
                      <a:endParaRPr lang="en-US" sz="2400" dirty="0">
                        <a:latin typeface="+mj-lt"/>
                      </a:endParaRPr>
                    </a:p>
                  </a:txBody>
                  <a:tcPr anchor="ctr"/>
                </a:tc>
                <a:tc>
                  <a:txBody>
                    <a:bodyPr/>
                    <a:lstStyle/>
                    <a:p>
                      <a:pPr algn="ctr"/>
                      <a:r>
                        <a:rPr lang="en-US" sz="2400" dirty="0" smtClean="0">
                          <a:latin typeface="+mj-lt"/>
                        </a:rPr>
                        <a:t>16–71%</a:t>
                      </a:r>
                      <a:endParaRPr lang="en-US" sz="2400" dirty="0">
                        <a:latin typeface="+mj-lt"/>
                      </a:endParaRPr>
                    </a:p>
                  </a:txBody>
                  <a:tcPr anchor="ctr"/>
                </a:tc>
                <a:tc>
                  <a:txBody>
                    <a:bodyPr/>
                    <a:lstStyle/>
                    <a:p>
                      <a:pPr algn="ctr"/>
                      <a:r>
                        <a:rPr lang="en-US" sz="2400" dirty="0" smtClean="0">
                          <a:latin typeface="+mj-lt"/>
                        </a:rPr>
                        <a:t>15%</a:t>
                      </a:r>
                      <a:endParaRPr lang="en-US" sz="2400" dirty="0">
                        <a:latin typeface="+mj-lt"/>
                      </a:endParaRPr>
                    </a:p>
                  </a:txBody>
                  <a:tcPr anchor="ctr"/>
                </a:tc>
              </a:tr>
              <a:tr h="668744">
                <a:tc>
                  <a:txBody>
                    <a:bodyPr/>
                    <a:lstStyle/>
                    <a:p>
                      <a:r>
                        <a:rPr lang="en-US" sz="2400" b="1" i="1" dirty="0" smtClean="0">
                          <a:solidFill>
                            <a:srgbClr val="000090"/>
                          </a:solidFill>
                          <a:latin typeface="+mj-lt"/>
                        </a:rPr>
                        <a:t>OVC/FT/PC by age 70</a:t>
                      </a:r>
                    </a:p>
                  </a:txBody>
                  <a:tcPr anchor="ctr"/>
                </a:tc>
                <a:tc>
                  <a:txBody>
                    <a:bodyPr/>
                    <a:lstStyle/>
                    <a:p>
                      <a:pPr algn="ctr"/>
                      <a:r>
                        <a:rPr lang="en-US" sz="2400" dirty="0" smtClean="0">
                          <a:latin typeface="+mj-lt"/>
                        </a:rPr>
                        <a:t>4–20%</a:t>
                      </a:r>
                      <a:endParaRPr lang="en-US" sz="2400" dirty="0">
                        <a:latin typeface="+mj-lt"/>
                      </a:endParaRPr>
                    </a:p>
                  </a:txBody>
                  <a:tcPr anchor="ctr"/>
                </a:tc>
                <a:tc>
                  <a:txBody>
                    <a:bodyPr/>
                    <a:lstStyle/>
                    <a:p>
                      <a:pPr algn="ctr"/>
                      <a:r>
                        <a:rPr lang="en-US" sz="2400" dirty="0" smtClean="0">
                          <a:latin typeface="+mj-lt"/>
                        </a:rPr>
                        <a:t>7.5–24%</a:t>
                      </a:r>
                      <a:endParaRPr lang="en-US" sz="2400" dirty="0">
                        <a:latin typeface="+mj-lt"/>
                      </a:endParaRPr>
                    </a:p>
                  </a:txBody>
                  <a:tcPr anchor="ctr"/>
                </a:tc>
                <a:tc>
                  <a:txBody>
                    <a:bodyPr/>
                    <a:lstStyle/>
                    <a:p>
                      <a:pPr algn="ctr"/>
                      <a:r>
                        <a:rPr lang="en-US" sz="2400" dirty="0" smtClean="0">
                          <a:latin typeface="+mj-lt"/>
                        </a:rPr>
                        <a:t>0–13.5% </a:t>
                      </a:r>
                      <a:endParaRPr lang="en-US" sz="2400" dirty="0">
                        <a:latin typeface="+mj-lt"/>
                      </a:endParaRPr>
                    </a:p>
                  </a:txBody>
                  <a:tcPr anchor="ctr"/>
                </a:tc>
                <a:tc>
                  <a:txBody>
                    <a:bodyPr/>
                    <a:lstStyle/>
                    <a:p>
                      <a:pPr algn="ctr"/>
                      <a:r>
                        <a:rPr lang="en-US" sz="2400" dirty="0" smtClean="0">
                          <a:latin typeface="+mj-lt"/>
                        </a:rPr>
                        <a:t>small</a:t>
                      </a:r>
                      <a:endParaRPr lang="en-US" sz="2400" dirty="0">
                        <a:latin typeface="+mj-lt"/>
                      </a:endParaRPr>
                    </a:p>
                  </a:txBody>
                  <a:tcPr anchor="ctr"/>
                </a:tc>
              </a:tr>
            </a:tbl>
          </a:graphicData>
        </a:graphic>
      </p:graphicFrame>
    </p:spTree>
    <p:extLst>
      <p:ext uri="{BB962C8B-B14F-4D97-AF65-F5344CB8AC3E}">
        <p14:creationId xmlns:p14="http://schemas.microsoft.com/office/powerpoint/2010/main" val="4274385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94266"/>
          </a:xfrm>
        </p:spPr>
        <p:txBody>
          <a:bodyPr>
            <a:noAutofit/>
          </a:bodyPr>
          <a:lstStyle/>
          <a:p>
            <a:r>
              <a:rPr lang="en-US" sz="2400" dirty="0" smtClean="0">
                <a:solidFill>
                  <a:srgbClr val="002060"/>
                </a:solidFill>
                <a:latin typeface="Calibri" pitchFamily="34" charset="0"/>
              </a:rPr>
              <a:t>HBOCS: </a:t>
            </a:r>
            <a:r>
              <a:rPr lang="en-US" sz="2400" dirty="0">
                <a:solidFill>
                  <a:srgbClr val="002060"/>
                </a:solidFill>
                <a:latin typeface="Calibri" pitchFamily="34" charset="0"/>
              </a:rPr>
              <a:t/>
            </a:r>
            <a:br>
              <a:rPr lang="en-US" sz="2400" dirty="0">
                <a:solidFill>
                  <a:srgbClr val="002060"/>
                </a:solidFill>
                <a:latin typeface="Calibri" pitchFamily="34" charset="0"/>
              </a:rPr>
            </a:br>
            <a:r>
              <a:rPr lang="en-US" sz="2400" b="1" i="1" dirty="0" smtClean="0">
                <a:solidFill>
                  <a:srgbClr val="000090"/>
                </a:solidFill>
              </a:rPr>
              <a:t>Cowden syndrome</a:t>
            </a:r>
            <a:endParaRPr lang="en-US" sz="2400" b="1" i="1" dirty="0">
              <a:solidFill>
                <a:srgbClr val="000090"/>
              </a:solidFill>
              <a:latin typeface="Calibri" pitchFamily="34" charset="0"/>
            </a:endParaRPr>
          </a:p>
        </p:txBody>
      </p:sp>
      <p:sp>
        <p:nvSpPr>
          <p:cNvPr id="3" name="Content Placeholder 2"/>
          <p:cNvSpPr>
            <a:spLocks noGrp="1"/>
          </p:cNvSpPr>
          <p:nvPr>
            <p:ph idx="1"/>
          </p:nvPr>
        </p:nvSpPr>
        <p:spPr>
          <a:xfrm>
            <a:off x="533400" y="1249660"/>
            <a:ext cx="8379174" cy="3731252"/>
          </a:xfrm>
        </p:spPr>
        <p:txBody>
          <a:bodyPr>
            <a:noAutofit/>
          </a:bodyPr>
          <a:lstStyle/>
          <a:p>
            <a:r>
              <a:rPr lang="en-US" sz="2400" dirty="0"/>
              <a:t>Germline mutations in the </a:t>
            </a:r>
            <a:r>
              <a:rPr lang="en-US" sz="2400" b="1" i="1" dirty="0">
                <a:solidFill>
                  <a:srgbClr val="000090"/>
                </a:solidFill>
              </a:rPr>
              <a:t>PTEN </a:t>
            </a:r>
            <a:r>
              <a:rPr lang="en-US" sz="2400" dirty="0" smtClean="0"/>
              <a:t>gene</a:t>
            </a:r>
          </a:p>
          <a:p>
            <a:endParaRPr lang="en-US" sz="2400" dirty="0"/>
          </a:p>
          <a:p>
            <a:r>
              <a:rPr lang="en-US" sz="2400" dirty="0" smtClean="0"/>
              <a:t>19</a:t>
            </a:r>
            <a:r>
              <a:rPr lang="en-US" sz="2400" dirty="0"/>
              <a:t>–28% risk of endometrial cancer by age </a:t>
            </a:r>
            <a:r>
              <a:rPr lang="en-US" sz="2400" dirty="0" smtClean="0"/>
              <a:t>70</a:t>
            </a:r>
          </a:p>
          <a:p>
            <a:pPr lvl="1"/>
            <a:r>
              <a:rPr lang="en-US" sz="2400" dirty="0" smtClean="0"/>
              <a:t>True </a:t>
            </a:r>
            <a:r>
              <a:rPr lang="en-US" sz="2400" dirty="0"/>
              <a:t>risk </a:t>
            </a:r>
            <a:r>
              <a:rPr lang="en-US" sz="2400" dirty="0" smtClean="0"/>
              <a:t>higher with </a:t>
            </a:r>
            <a:r>
              <a:rPr lang="en-US" sz="2400" dirty="0"/>
              <a:t>an intact </a:t>
            </a:r>
            <a:r>
              <a:rPr lang="en-US" sz="2400" dirty="0" smtClean="0"/>
              <a:t>uterus </a:t>
            </a:r>
          </a:p>
          <a:p>
            <a:endParaRPr lang="en-US" sz="2400" dirty="0"/>
          </a:p>
          <a:p>
            <a:r>
              <a:rPr lang="en-US" sz="2400" b="1" i="1" dirty="0" smtClean="0">
                <a:solidFill>
                  <a:srgbClr val="000090"/>
                </a:solidFill>
              </a:rPr>
              <a:t>50</a:t>
            </a:r>
            <a:r>
              <a:rPr lang="en-US" sz="2400" b="1" i="1" dirty="0">
                <a:solidFill>
                  <a:srgbClr val="000090"/>
                </a:solidFill>
              </a:rPr>
              <a:t>% risk of breast </a:t>
            </a:r>
            <a:r>
              <a:rPr lang="en-US" sz="2400" b="1" i="1" dirty="0" smtClean="0">
                <a:solidFill>
                  <a:srgbClr val="000090"/>
                </a:solidFill>
              </a:rPr>
              <a:t>cancer</a:t>
            </a:r>
          </a:p>
          <a:p>
            <a:endParaRPr lang="en-US" sz="2400" dirty="0"/>
          </a:p>
          <a:p>
            <a:r>
              <a:rPr lang="en-US" sz="2400" dirty="0" smtClean="0"/>
              <a:t>3</a:t>
            </a:r>
            <a:r>
              <a:rPr lang="en-US" sz="2400" dirty="0"/>
              <a:t>–10% risk of </a:t>
            </a:r>
            <a:r>
              <a:rPr lang="en-US" sz="2400" b="1" i="1" dirty="0">
                <a:solidFill>
                  <a:srgbClr val="000090"/>
                </a:solidFill>
              </a:rPr>
              <a:t>thyroid </a:t>
            </a:r>
            <a:r>
              <a:rPr lang="en-US" sz="2400" b="1" i="1" dirty="0" smtClean="0">
                <a:solidFill>
                  <a:srgbClr val="000090"/>
                </a:solidFill>
              </a:rPr>
              <a:t>cancer</a:t>
            </a:r>
          </a:p>
          <a:p>
            <a:endParaRPr lang="en-US" sz="2400" dirty="0"/>
          </a:p>
        </p:txBody>
      </p:sp>
      <p:sp>
        <p:nvSpPr>
          <p:cNvPr id="4" name="Rectangle 3"/>
          <p:cNvSpPr/>
          <p:nvPr/>
        </p:nvSpPr>
        <p:spPr>
          <a:xfrm>
            <a:off x="0" y="6519446"/>
            <a:ext cx="9144000" cy="338554"/>
          </a:xfrm>
          <a:prstGeom prst="rect">
            <a:avLst/>
          </a:prstGeom>
        </p:spPr>
        <p:txBody>
          <a:bodyPr wrap="square">
            <a:spAutoFit/>
          </a:bodyPr>
          <a:lstStyle/>
          <a:p>
            <a:pPr lvl="0">
              <a:spcBef>
                <a:spcPct val="20000"/>
              </a:spcBef>
            </a:pPr>
            <a:r>
              <a:rPr lang="en-US" sz="800" i="1" dirty="0" smtClean="0">
                <a:solidFill>
                  <a:prstClr val="black"/>
                </a:solidFill>
              </a:rPr>
              <a:t>1. Ohio Cancer Incidence Surveillance System, Ohio Department of Health, 2011 2. Anderson MR et </a:t>
            </a:r>
            <a:r>
              <a:rPr lang="en-US" sz="800" i="1" dirty="0">
                <a:solidFill>
                  <a:prstClr val="black"/>
                </a:solidFill>
              </a:rPr>
              <a:t>al. </a:t>
            </a:r>
            <a:r>
              <a:rPr lang="en-US" sz="800" i="1" dirty="0" smtClean="0">
                <a:solidFill>
                  <a:prstClr val="black"/>
                </a:solidFill>
              </a:rPr>
              <a:t>Cancer </a:t>
            </a:r>
            <a:r>
              <a:rPr lang="en-US" sz="800" i="1" dirty="0">
                <a:solidFill>
                  <a:prstClr val="black"/>
                </a:solidFill>
              </a:rPr>
              <a:t>2008;113:484-489</a:t>
            </a:r>
            <a:r>
              <a:rPr lang="en-US" sz="800" i="1" dirty="0" smtClean="0">
                <a:solidFill>
                  <a:prstClr val="black"/>
                </a:solidFill>
              </a:rPr>
              <a:t>. 3.  </a:t>
            </a:r>
            <a:r>
              <a:rPr lang="en-US" sz="800" i="1" dirty="0">
                <a:solidFill>
                  <a:prstClr val="black"/>
                </a:solidFill>
              </a:rPr>
              <a:t>Myers </a:t>
            </a:r>
            <a:r>
              <a:rPr lang="en-US" sz="800" i="1" dirty="0" smtClean="0">
                <a:solidFill>
                  <a:prstClr val="black"/>
                </a:solidFill>
              </a:rPr>
              <a:t>ER et </a:t>
            </a:r>
            <a:r>
              <a:rPr lang="en-US" sz="800" i="1" dirty="0">
                <a:solidFill>
                  <a:prstClr val="black"/>
                </a:solidFill>
              </a:rPr>
              <a:t>al. </a:t>
            </a:r>
            <a:r>
              <a:rPr lang="en-US" sz="800" i="1" dirty="0" smtClean="0">
                <a:solidFill>
                  <a:prstClr val="black"/>
                </a:solidFill>
              </a:rPr>
              <a:t>Evidence </a:t>
            </a:r>
            <a:r>
              <a:rPr lang="en-US" sz="800" i="1" dirty="0">
                <a:solidFill>
                  <a:prstClr val="black"/>
                </a:solidFill>
              </a:rPr>
              <a:t>Report Technology Assessment 2006 full report </a:t>
            </a:r>
            <a:r>
              <a:rPr lang="en-US" sz="800" i="1" dirty="0" smtClean="0">
                <a:solidFill>
                  <a:prstClr val="black"/>
                </a:solidFill>
              </a:rPr>
              <a:t>1-145. 4. Cancer </a:t>
            </a:r>
            <a:r>
              <a:rPr lang="en-US" sz="800" i="1" dirty="0">
                <a:solidFill>
                  <a:prstClr val="black"/>
                </a:solidFill>
              </a:rPr>
              <a:t>Research UK. http://</a:t>
            </a:r>
            <a:r>
              <a:rPr lang="en-US" sz="800" i="1" dirty="0" smtClean="0">
                <a:solidFill>
                  <a:prstClr val="black"/>
                </a:solidFill>
              </a:rPr>
              <a:t>info.cancerresearchuk.org/cancerstats/types/ovary/survival/index.htm#Five-year</a:t>
            </a:r>
          </a:p>
        </p:txBody>
      </p:sp>
    </p:spTree>
    <p:extLst>
      <p:ext uri="{BB962C8B-B14F-4D97-AF65-F5344CB8AC3E}">
        <p14:creationId xmlns:p14="http://schemas.microsoft.com/office/powerpoint/2010/main" val="1202619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111"/>
            <a:ext cx="9144000" cy="694266"/>
          </a:xfrm>
        </p:spPr>
        <p:txBody>
          <a:bodyPr>
            <a:noAutofit/>
          </a:bodyPr>
          <a:lstStyle/>
          <a:p>
            <a:r>
              <a:rPr lang="en-US" sz="2400" dirty="0" smtClean="0">
                <a:solidFill>
                  <a:srgbClr val="002060"/>
                </a:solidFill>
                <a:latin typeface="Calibri" pitchFamily="34" charset="0"/>
              </a:rPr>
              <a:t>HBOCS: </a:t>
            </a:r>
            <a:br>
              <a:rPr lang="en-US" sz="2400" dirty="0" smtClean="0">
                <a:solidFill>
                  <a:srgbClr val="002060"/>
                </a:solidFill>
                <a:latin typeface="Calibri" pitchFamily="34" charset="0"/>
              </a:rPr>
            </a:br>
            <a:r>
              <a:rPr lang="en-US" sz="2400" b="1" i="1" dirty="0" smtClean="0">
                <a:solidFill>
                  <a:srgbClr val="000090"/>
                </a:solidFill>
              </a:rPr>
              <a:t>Li </a:t>
            </a:r>
            <a:r>
              <a:rPr lang="en-US" sz="2400" b="1" i="1" dirty="0" err="1" smtClean="0">
                <a:solidFill>
                  <a:srgbClr val="000090"/>
                </a:solidFill>
              </a:rPr>
              <a:t>Fraumeni</a:t>
            </a:r>
            <a:r>
              <a:rPr lang="en-US" sz="2400" b="1" i="1" dirty="0" smtClean="0">
                <a:solidFill>
                  <a:srgbClr val="000090"/>
                </a:solidFill>
              </a:rPr>
              <a:t> syndrome</a:t>
            </a:r>
            <a:endParaRPr lang="en-US" sz="2400" b="1" i="1" dirty="0">
              <a:solidFill>
                <a:srgbClr val="000090"/>
              </a:solidFill>
              <a:latin typeface="Calibri" pitchFamily="34" charset="0"/>
            </a:endParaRPr>
          </a:p>
        </p:txBody>
      </p:sp>
      <p:sp>
        <p:nvSpPr>
          <p:cNvPr id="4" name="Rectangle 3"/>
          <p:cNvSpPr/>
          <p:nvPr/>
        </p:nvSpPr>
        <p:spPr>
          <a:xfrm>
            <a:off x="0" y="6519446"/>
            <a:ext cx="9144000" cy="338554"/>
          </a:xfrm>
          <a:prstGeom prst="rect">
            <a:avLst/>
          </a:prstGeom>
        </p:spPr>
        <p:txBody>
          <a:bodyPr wrap="square">
            <a:spAutoFit/>
          </a:bodyPr>
          <a:lstStyle/>
          <a:p>
            <a:pPr lvl="0">
              <a:spcBef>
                <a:spcPct val="20000"/>
              </a:spcBef>
            </a:pPr>
            <a:r>
              <a:rPr lang="en-US" sz="800" i="1" dirty="0" smtClean="0">
                <a:solidFill>
                  <a:prstClr val="black"/>
                </a:solidFill>
              </a:rPr>
              <a:t>1. Ohio Cancer Incidence Surveillance System, Ohio Department of Health, 2011 2. Anderson MR et </a:t>
            </a:r>
            <a:r>
              <a:rPr lang="en-US" sz="800" i="1" dirty="0">
                <a:solidFill>
                  <a:prstClr val="black"/>
                </a:solidFill>
              </a:rPr>
              <a:t>al. </a:t>
            </a:r>
            <a:r>
              <a:rPr lang="en-US" sz="800" i="1" dirty="0" smtClean="0">
                <a:solidFill>
                  <a:prstClr val="black"/>
                </a:solidFill>
              </a:rPr>
              <a:t>Cancer </a:t>
            </a:r>
            <a:r>
              <a:rPr lang="en-US" sz="800" i="1" dirty="0">
                <a:solidFill>
                  <a:prstClr val="black"/>
                </a:solidFill>
              </a:rPr>
              <a:t>2008;113:484-489</a:t>
            </a:r>
            <a:r>
              <a:rPr lang="en-US" sz="800" i="1" dirty="0" smtClean="0">
                <a:solidFill>
                  <a:prstClr val="black"/>
                </a:solidFill>
              </a:rPr>
              <a:t>. 3.  </a:t>
            </a:r>
            <a:r>
              <a:rPr lang="en-US" sz="800" i="1" dirty="0">
                <a:solidFill>
                  <a:prstClr val="black"/>
                </a:solidFill>
              </a:rPr>
              <a:t>Myers </a:t>
            </a:r>
            <a:r>
              <a:rPr lang="en-US" sz="800" i="1" dirty="0" smtClean="0">
                <a:solidFill>
                  <a:prstClr val="black"/>
                </a:solidFill>
              </a:rPr>
              <a:t>ER et </a:t>
            </a:r>
            <a:r>
              <a:rPr lang="en-US" sz="800" i="1" dirty="0">
                <a:solidFill>
                  <a:prstClr val="black"/>
                </a:solidFill>
              </a:rPr>
              <a:t>al. </a:t>
            </a:r>
            <a:r>
              <a:rPr lang="en-US" sz="800" i="1" dirty="0" smtClean="0">
                <a:solidFill>
                  <a:prstClr val="black"/>
                </a:solidFill>
              </a:rPr>
              <a:t>Evidence </a:t>
            </a:r>
            <a:r>
              <a:rPr lang="en-US" sz="800" i="1" dirty="0">
                <a:solidFill>
                  <a:prstClr val="black"/>
                </a:solidFill>
              </a:rPr>
              <a:t>Report Technology Assessment 2006 full report </a:t>
            </a:r>
            <a:r>
              <a:rPr lang="en-US" sz="800" i="1" dirty="0" smtClean="0">
                <a:solidFill>
                  <a:prstClr val="black"/>
                </a:solidFill>
              </a:rPr>
              <a:t>1-145. 4. Cancer </a:t>
            </a:r>
            <a:r>
              <a:rPr lang="en-US" sz="800" i="1" dirty="0">
                <a:solidFill>
                  <a:prstClr val="black"/>
                </a:solidFill>
              </a:rPr>
              <a:t>Research UK. http://</a:t>
            </a:r>
            <a:r>
              <a:rPr lang="en-US" sz="800" i="1" dirty="0" smtClean="0">
                <a:solidFill>
                  <a:prstClr val="black"/>
                </a:solidFill>
              </a:rPr>
              <a:t>info.cancerresearchuk.org/cancerstats/types/ovary/survival/index.htm#Five-year</a:t>
            </a:r>
          </a:p>
        </p:txBody>
      </p:sp>
      <p:sp>
        <p:nvSpPr>
          <p:cNvPr id="6" name="Content Placeholder 2"/>
          <p:cNvSpPr txBox="1">
            <a:spLocks/>
          </p:cNvSpPr>
          <p:nvPr/>
        </p:nvSpPr>
        <p:spPr>
          <a:xfrm>
            <a:off x="332313" y="1136885"/>
            <a:ext cx="8471080" cy="232033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i="1" dirty="0" smtClean="0">
                <a:solidFill>
                  <a:srgbClr val="000090"/>
                </a:solidFill>
              </a:rPr>
              <a:t>P 53 </a:t>
            </a:r>
            <a:r>
              <a:rPr lang="en-US" sz="2400" dirty="0" smtClean="0"/>
              <a:t>mutation carriers</a:t>
            </a:r>
          </a:p>
          <a:p>
            <a:endParaRPr lang="en-US" sz="2400" b="1" i="1" dirty="0">
              <a:solidFill>
                <a:srgbClr val="000090"/>
              </a:solidFill>
            </a:endParaRPr>
          </a:p>
          <a:p>
            <a:r>
              <a:rPr lang="en-US" sz="2400" b="1" i="1" dirty="0" smtClean="0">
                <a:solidFill>
                  <a:srgbClr val="000090"/>
                </a:solidFill>
              </a:rPr>
              <a:t>60% lifetime risk of breast cancer</a:t>
            </a:r>
          </a:p>
          <a:p>
            <a:endParaRPr lang="en-US" sz="2400" b="1" i="1" dirty="0" smtClean="0">
              <a:solidFill>
                <a:srgbClr val="000090"/>
              </a:solidFill>
            </a:endParaRPr>
          </a:p>
          <a:p>
            <a:r>
              <a:rPr lang="en-US" sz="2400" dirty="0" smtClean="0"/>
              <a:t>Sarcomas, brain, and adrenocortical carcinomas , etc..</a:t>
            </a:r>
          </a:p>
        </p:txBody>
      </p:sp>
      <p:sp>
        <p:nvSpPr>
          <p:cNvPr id="5" name="Title 1"/>
          <p:cNvSpPr txBox="1">
            <a:spLocks/>
          </p:cNvSpPr>
          <p:nvPr/>
        </p:nvSpPr>
        <p:spPr>
          <a:xfrm>
            <a:off x="0" y="4220611"/>
            <a:ext cx="91440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2060"/>
                </a:solidFill>
                <a:latin typeface="Calibri" pitchFamily="34" charset="0"/>
              </a:rPr>
              <a:t>HBOCS: </a:t>
            </a:r>
            <a:r>
              <a:rPr lang="en-US" sz="2400" b="1" i="1" dirty="0" smtClean="0">
                <a:solidFill>
                  <a:srgbClr val="000090"/>
                </a:solidFill>
                <a:latin typeface="Calibri" pitchFamily="34" charset="0"/>
              </a:rPr>
              <a:t>Other genes</a:t>
            </a:r>
            <a:endParaRPr lang="en-US" sz="2400" b="1" i="1" dirty="0">
              <a:solidFill>
                <a:srgbClr val="000090"/>
              </a:solidFill>
              <a:latin typeface="Calibri" pitchFamily="34" charset="0"/>
            </a:endParaRPr>
          </a:p>
        </p:txBody>
      </p:sp>
      <p:sp>
        <p:nvSpPr>
          <p:cNvPr id="7" name="Content Placeholder 2"/>
          <p:cNvSpPr>
            <a:spLocks noGrp="1"/>
          </p:cNvSpPr>
          <p:nvPr>
            <p:ph idx="1"/>
          </p:nvPr>
        </p:nvSpPr>
        <p:spPr>
          <a:xfrm>
            <a:off x="1" y="4947199"/>
            <a:ext cx="9144000" cy="1304023"/>
          </a:xfrm>
        </p:spPr>
        <p:txBody>
          <a:bodyPr>
            <a:noAutofit/>
          </a:bodyPr>
          <a:lstStyle/>
          <a:p>
            <a:r>
              <a:rPr lang="en-US" sz="2000" b="1" i="1" dirty="0" smtClean="0">
                <a:solidFill>
                  <a:srgbClr val="000090"/>
                </a:solidFill>
              </a:rPr>
              <a:t>DICER1</a:t>
            </a:r>
            <a:r>
              <a:rPr lang="en-US" sz="2000" dirty="0" smtClean="0"/>
              <a:t>: </a:t>
            </a:r>
            <a:r>
              <a:rPr lang="en-US" sz="2000" b="1" i="1" dirty="0" err="1" smtClean="0">
                <a:solidFill>
                  <a:srgbClr val="000090"/>
                </a:solidFill>
              </a:rPr>
              <a:t>Sertoli-Leydig</a:t>
            </a:r>
            <a:r>
              <a:rPr lang="en-US" sz="2000" b="1" i="1" dirty="0" smtClean="0">
                <a:solidFill>
                  <a:srgbClr val="000090"/>
                </a:solidFill>
              </a:rPr>
              <a:t> tumors</a:t>
            </a:r>
          </a:p>
          <a:p>
            <a:endParaRPr lang="en-US" sz="2000" dirty="0"/>
          </a:p>
          <a:p>
            <a:r>
              <a:rPr lang="en-US" sz="2000" dirty="0" smtClean="0"/>
              <a:t> </a:t>
            </a:r>
            <a:r>
              <a:rPr lang="en-US" sz="2000" b="1" i="1" dirty="0" smtClean="0">
                <a:solidFill>
                  <a:srgbClr val="000090"/>
                </a:solidFill>
              </a:rPr>
              <a:t>SMARCA4:  ovarian </a:t>
            </a:r>
            <a:r>
              <a:rPr lang="en-US" sz="2000" b="1" i="1" dirty="0">
                <a:solidFill>
                  <a:srgbClr val="000090"/>
                </a:solidFill>
              </a:rPr>
              <a:t>small cell </a:t>
            </a:r>
            <a:r>
              <a:rPr lang="en-US" sz="2000" b="1" i="1" dirty="0" smtClean="0">
                <a:solidFill>
                  <a:srgbClr val="000090"/>
                </a:solidFill>
              </a:rPr>
              <a:t>carcinoma</a:t>
            </a:r>
          </a:p>
        </p:txBody>
      </p:sp>
    </p:spTree>
    <p:extLst>
      <p:ext uri="{BB962C8B-B14F-4D97-AF65-F5344CB8AC3E}">
        <p14:creationId xmlns:p14="http://schemas.microsoft.com/office/powerpoint/2010/main" val="3966405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202" y="1238180"/>
            <a:ext cx="8153400" cy="4996073"/>
          </a:xfrm>
        </p:spPr>
        <p:txBody>
          <a:bodyPr>
            <a:noAutofit/>
          </a:bodyPr>
          <a:lstStyle/>
          <a:p>
            <a:r>
              <a:rPr lang="en-US" sz="2400" dirty="0"/>
              <a:t>L</a:t>
            </a:r>
            <a:r>
              <a:rPr lang="en-US" sz="2400" dirty="0" smtClean="0"/>
              <a:t>ess common</a:t>
            </a:r>
          </a:p>
          <a:p>
            <a:endParaRPr lang="en-US" sz="2400" dirty="0" smtClean="0"/>
          </a:p>
          <a:p>
            <a:r>
              <a:rPr lang="en-US" sz="2400" dirty="0"/>
              <a:t>M</a:t>
            </a:r>
            <a:r>
              <a:rPr lang="en-US" sz="2400" dirty="0" smtClean="0"/>
              <a:t>utations </a:t>
            </a:r>
            <a:r>
              <a:rPr lang="en-US" sz="2400" dirty="0"/>
              <a:t>in </a:t>
            </a:r>
            <a:r>
              <a:rPr lang="en-US" sz="2400" b="1" i="1" dirty="0">
                <a:solidFill>
                  <a:srgbClr val="000090"/>
                </a:solidFill>
              </a:rPr>
              <a:t>STK11/LKB1 </a:t>
            </a:r>
            <a:r>
              <a:rPr lang="en-US" sz="2400" dirty="0" smtClean="0"/>
              <a:t>gene</a:t>
            </a:r>
          </a:p>
          <a:p>
            <a:endParaRPr lang="en-US" sz="2400" dirty="0" smtClean="0"/>
          </a:p>
          <a:p>
            <a:r>
              <a:rPr lang="en-US" sz="2400" dirty="0" smtClean="0"/>
              <a:t>10% </a:t>
            </a:r>
            <a:r>
              <a:rPr lang="en-US" sz="2400" dirty="0"/>
              <a:t>risk of cervical (</a:t>
            </a:r>
            <a:r>
              <a:rPr lang="en-US" sz="2400" b="1" i="1" u="sng" dirty="0">
                <a:solidFill>
                  <a:srgbClr val="000090"/>
                </a:solidFill>
              </a:rPr>
              <a:t>adenoma </a:t>
            </a:r>
            <a:r>
              <a:rPr lang="en-US" sz="2400" b="1" i="1" u="sng" dirty="0" err="1">
                <a:solidFill>
                  <a:srgbClr val="000090"/>
                </a:solidFill>
              </a:rPr>
              <a:t>malignum</a:t>
            </a:r>
            <a:r>
              <a:rPr lang="en-US" sz="2400" dirty="0" smtClean="0"/>
              <a:t>)</a:t>
            </a:r>
          </a:p>
          <a:p>
            <a:endParaRPr lang="en-US" sz="2400" dirty="0"/>
          </a:p>
          <a:p>
            <a:r>
              <a:rPr lang="en-US" sz="2400" dirty="0" smtClean="0"/>
              <a:t>21% risk of ovarian </a:t>
            </a:r>
            <a:r>
              <a:rPr lang="en-US" sz="2400" dirty="0"/>
              <a:t>(</a:t>
            </a:r>
            <a:r>
              <a:rPr lang="en-US" sz="2400" b="1" i="1" u="sng" dirty="0">
                <a:solidFill>
                  <a:srgbClr val="000090"/>
                </a:solidFill>
              </a:rPr>
              <a:t>sex cord stromal tumors</a:t>
            </a:r>
            <a:r>
              <a:rPr lang="en-US" sz="2400" dirty="0" smtClean="0"/>
              <a:t>)</a:t>
            </a:r>
          </a:p>
          <a:p>
            <a:endParaRPr lang="en-US" sz="2400" dirty="0"/>
          </a:p>
          <a:p>
            <a:r>
              <a:rPr lang="en-US" sz="2400" b="1" i="1" dirty="0" smtClean="0">
                <a:solidFill>
                  <a:srgbClr val="000090"/>
                </a:solidFill>
              </a:rPr>
              <a:t>50% risk of breast cancers</a:t>
            </a:r>
          </a:p>
          <a:p>
            <a:endParaRPr lang="en-US" sz="2400" b="1" i="1" dirty="0">
              <a:solidFill>
                <a:srgbClr val="000090"/>
              </a:solidFill>
            </a:endParaRPr>
          </a:p>
          <a:p>
            <a:r>
              <a:rPr lang="en-US" sz="2400" b="1" i="1" dirty="0" smtClean="0">
                <a:solidFill>
                  <a:srgbClr val="000090"/>
                </a:solidFill>
              </a:rPr>
              <a:t>Other cancers: colon, pancreas, endometrium, gastric ….. </a:t>
            </a:r>
            <a:endParaRPr lang="en-US" sz="2400" b="1" i="1" dirty="0">
              <a:solidFill>
                <a:srgbClr val="000090"/>
              </a:solidFill>
            </a:endParaRPr>
          </a:p>
        </p:txBody>
      </p:sp>
      <p:sp>
        <p:nvSpPr>
          <p:cNvPr id="4" name="Rectangle 3"/>
          <p:cNvSpPr/>
          <p:nvPr/>
        </p:nvSpPr>
        <p:spPr>
          <a:xfrm>
            <a:off x="0" y="6519446"/>
            <a:ext cx="9144000" cy="338554"/>
          </a:xfrm>
          <a:prstGeom prst="rect">
            <a:avLst/>
          </a:prstGeom>
        </p:spPr>
        <p:txBody>
          <a:bodyPr wrap="square">
            <a:spAutoFit/>
          </a:bodyPr>
          <a:lstStyle/>
          <a:p>
            <a:pPr lvl="0">
              <a:spcBef>
                <a:spcPct val="20000"/>
              </a:spcBef>
            </a:pPr>
            <a:r>
              <a:rPr lang="en-US" sz="800" i="1" dirty="0" smtClean="0">
                <a:solidFill>
                  <a:prstClr val="black"/>
                </a:solidFill>
              </a:rPr>
              <a:t>1. Ohio Cancer Incidence Surveillance System, Ohio Department of Health, 2011 2. Anderson MR et </a:t>
            </a:r>
            <a:r>
              <a:rPr lang="en-US" sz="800" i="1" dirty="0">
                <a:solidFill>
                  <a:prstClr val="black"/>
                </a:solidFill>
              </a:rPr>
              <a:t>al. </a:t>
            </a:r>
            <a:r>
              <a:rPr lang="en-US" sz="800" i="1" dirty="0" smtClean="0">
                <a:solidFill>
                  <a:prstClr val="black"/>
                </a:solidFill>
              </a:rPr>
              <a:t>Cancer </a:t>
            </a:r>
            <a:r>
              <a:rPr lang="en-US" sz="800" i="1" dirty="0">
                <a:solidFill>
                  <a:prstClr val="black"/>
                </a:solidFill>
              </a:rPr>
              <a:t>2008;113:484-489</a:t>
            </a:r>
            <a:r>
              <a:rPr lang="en-US" sz="800" i="1" dirty="0" smtClean="0">
                <a:solidFill>
                  <a:prstClr val="black"/>
                </a:solidFill>
              </a:rPr>
              <a:t>. 3.  </a:t>
            </a:r>
            <a:r>
              <a:rPr lang="en-US" sz="800" i="1" dirty="0">
                <a:solidFill>
                  <a:prstClr val="black"/>
                </a:solidFill>
              </a:rPr>
              <a:t>Myers </a:t>
            </a:r>
            <a:r>
              <a:rPr lang="en-US" sz="800" i="1" dirty="0" smtClean="0">
                <a:solidFill>
                  <a:prstClr val="black"/>
                </a:solidFill>
              </a:rPr>
              <a:t>ER et </a:t>
            </a:r>
            <a:r>
              <a:rPr lang="en-US" sz="800" i="1" dirty="0">
                <a:solidFill>
                  <a:prstClr val="black"/>
                </a:solidFill>
              </a:rPr>
              <a:t>al. </a:t>
            </a:r>
            <a:r>
              <a:rPr lang="en-US" sz="800" i="1" dirty="0" smtClean="0">
                <a:solidFill>
                  <a:prstClr val="black"/>
                </a:solidFill>
              </a:rPr>
              <a:t>Evidence </a:t>
            </a:r>
            <a:r>
              <a:rPr lang="en-US" sz="800" i="1" dirty="0">
                <a:solidFill>
                  <a:prstClr val="black"/>
                </a:solidFill>
              </a:rPr>
              <a:t>Report Technology Assessment 2006 full report </a:t>
            </a:r>
            <a:r>
              <a:rPr lang="en-US" sz="800" i="1" dirty="0" smtClean="0">
                <a:solidFill>
                  <a:prstClr val="black"/>
                </a:solidFill>
              </a:rPr>
              <a:t>1-145. 4. Cancer </a:t>
            </a:r>
            <a:r>
              <a:rPr lang="en-US" sz="800" i="1" dirty="0">
                <a:solidFill>
                  <a:prstClr val="black"/>
                </a:solidFill>
              </a:rPr>
              <a:t>Research UK. http://</a:t>
            </a:r>
            <a:r>
              <a:rPr lang="en-US" sz="800" i="1" dirty="0" smtClean="0">
                <a:solidFill>
                  <a:prstClr val="black"/>
                </a:solidFill>
              </a:rPr>
              <a:t>info.cancerresearchuk.org/cancerstats/types/ovary/survival/index.htm#Five-year</a:t>
            </a:r>
          </a:p>
        </p:txBody>
      </p:sp>
      <p:sp>
        <p:nvSpPr>
          <p:cNvPr id="5" name="Title 1"/>
          <p:cNvSpPr txBox="1">
            <a:spLocks/>
          </p:cNvSpPr>
          <p:nvPr/>
        </p:nvSpPr>
        <p:spPr>
          <a:xfrm>
            <a:off x="0" y="271362"/>
            <a:ext cx="9144000" cy="6942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2060"/>
                </a:solidFill>
                <a:latin typeface="Calibri" pitchFamily="34" charset="0"/>
              </a:rPr>
              <a:t>HBOCS:</a:t>
            </a:r>
            <a:br>
              <a:rPr lang="en-US" sz="2400" dirty="0" smtClean="0">
                <a:solidFill>
                  <a:srgbClr val="002060"/>
                </a:solidFill>
                <a:latin typeface="Calibri" pitchFamily="34" charset="0"/>
              </a:rPr>
            </a:br>
            <a:r>
              <a:rPr lang="en-US" sz="2400" b="1" i="1" dirty="0" smtClean="0">
                <a:solidFill>
                  <a:srgbClr val="000090"/>
                </a:solidFill>
              </a:rPr>
              <a:t>Peutz–</a:t>
            </a:r>
            <a:r>
              <a:rPr lang="en-US" sz="2400" b="1" i="1" dirty="0" err="1" smtClean="0">
                <a:solidFill>
                  <a:srgbClr val="000090"/>
                </a:solidFill>
              </a:rPr>
              <a:t>Jeghers</a:t>
            </a:r>
            <a:r>
              <a:rPr lang="en-US" sz="2400" b="1" i="1" dirty="0" smtClean="0">
                <a:solidFill>
                  <a:srgbClr val="000090"/>
                </a:solidFill>
              </a:rPr>
              <a:t> syndrome</a:t>
            </a:r>
            <a:endParaRPr lang="en-US" sz="2400" b="1" i="1" dirty="0">
              <a:solidFill>
                <a:srgbClr val="000090"/>
              </a:solidFill>
              <a:latin typeface="Calibri" pitchFamily="34" charset="0"/>
            </a:endParaRPr>
          </a:p>
        </p:txBody>
      </p:sp>
    </p:spTree>
    <p:extLst>
      <p:ext uri="{BB962C8B-B14F-4D97-AF65-F5344CB8AC3E}">
        <p14:creationId xmlns:p14="http://schemas.microsoft.com/office/powerpoint/2010/main" val="1902927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08424"/>
          </a:xfrm>
        </p:spPr>
        <p:txBody>
          <a:bodyPr>
            <a:noAutofit/>
          </a:bodyPr>
          <a:lstStyle/>
          <a:p>
            <a:r>
              <a:rPr lang="en-US" sz="2400" dirty="0" smtClean="0">
                <a:solidFill>
                  <a:srgbClr val="000090"/>
                </a:solidFill>
              </a:rPr>
              <a:t>Hereditary </a:t>
            </a:r>
            <a:r>
              <a:rPr lang="en-US" sz="2400" dirty="0">
                <a:solidFill>
                  <a:srgbClr val="000090"/>
                </a:solidFill>
              </a:rPr>
              <a:t>breast and ovarian cancer (</a:t>
            </a:r>
            <a:r>
              <a:rPr lang="en-US" sz="2400" dirty="0" smtClean="0">
                <a:solidFill>
                  <a:srgbClr val="000090"/>
                </a:solidFill>
              </a:rPr>
              <a:t>HBOC)</a:t>
            </a:r>
            <a:r>
              <a:rPr lang="en-US" sz="2400" dirty="0" smtClean="0">
                <a:solidFill>
                  <a:srgbClr val="000090"/>
                </a:solidFill>
                <a:latin typeface="Calibri" pitchFamily="34" charset="0"/>
              </a:rPr>
              <a:t>: </a:t>
            </a:r>
            <a:br>
              <a:rPr lang="en-US" sz="2400" dirty="0" smtClean="0">
                <a:solidFill>
                  <a:srgbClr val="000090"/>
                </a:solidFill>
                <a:latin typeface="Calibri" pitchFamily="34" charset="0"/>
              </a:rPr>
            </a:br>
            <a:r>
              <a:rPr lang="en-US" sz="2400" dirty="0" smtClean="0">
                <a:solidFill>
                  <a:srgbClr val="000090"/>
                </a:solidFill>
                <a:latin typeface="Calibri" pitchFamily="34" charset="0"/>
              </a:rPr>
              <a:t/>
            </a:r>
            <a:br>
              <a:rPr lang="en-US" sz="2400" dirty="0" smtClean="0">
                <a:solidFill>
                  <a:srgbClr val="000090"/>
                </a:solidFill>
                <a:latin typeface="Calibri" pitchFamily="34" charset="0"/>
              </a:rPr>
            </a:br>
            <a:r>
              <a:rPr lang="en-US" sz="2400" dirty="0" smtClean="0">
                <a:solidFill>
                  <a:srgbClr val="000090"/>
                </a:solidFill>
                <a:latin typeface="Calibri" pitchFamily="34" charset="0"/>
              </a:rPr>
              <a:t>Objectives</a:t>
            </a:r>
            <a:endParaRPr lang="en-US" sz="2400" dirty="0">
              <a:solidFill>
                <a:srgbClr val="000090"/>
              </a:solidFill>
              <a:latin typeface="Calibri" pitchFamily="34" charset="0"/>
            </a:endParaRPr>
          </a:p>
        </p:txBody>
      </p:sp>
      <p:sp>
        <p:nvSpPr>
          <p:cNvPr id="3" name="Content Placeholder 2"/>
          <p:cNvSpPr>
            <a:spLocks noGrp="1"/>
          </p:cNvSpPr>
          <p:nvPr>
            <p:ph idx="1"/>
          </p:nvPr>
        </p:nvSpPr>
        <p:spPr>
          <a:xfrm>
            <a:off x="223419" y="1725607"/>
            <a:ext cx="8807402" cy="4551420"/>
          </a:xfrm>
        </p:spPr>
        <p:txBody>
          <a:bodyPr>
            <a:noAutofit/>
          </a:bodyPr>
          <a:lstStyle/>
          <a:p>
            <a:pPr marL="457200" indent="-457200">
              <a:buFont typeface="+mj-lt"/>
              <a:buAutoNum type="arabicPeriod"/>
            </a:pPr>
            <a:r>
              <a:rPr lang="en-US" sz="2000" dirty="0" smtClean="0"/>
              <a:t>Review the rapidly changing landscape of </a:t>
            </a:r>
            <a:r>
              <a:rPr lang="en-US" sz="2000" b="1" i="1" dirty="0">
                <a:solidFill>
                  <a:srgbClr val="000090"/>
                </a:solidFill>
              </a:rPr>
              <a:t>HBOC</a:t>
            </a:r>
            <a:r>
              <a:rPr lang="en-US" sz="2000" b="1" i="1" dirty="0" smtClean="0">
                <a:solidFill>
                  <a:srgbClr val="000090"/>
                </a:solidFill>
              </a:rPr>
              <a:t> syndromes</a:t>
            </a:r>
          </a:p>
          <a:p>
            <a:pPr marL="457200" indent="-457200">
              <a:buFont typeface="+mj-lt"/>
              <a:buAutoNum type="arabicPeriod"/>
            </a:pPr>
            <a:endParaRPr lang="en-US" sz="2000" dirty="0"/>
          </a:p>
          <a:p>
            <a:pPr marL="457200" indent="-457200">
              <a:buFont typeface="+mj-lt"/>
              <a:buAutoNum type="arabicPeriod"/>
            </a:pPr>
            <a:r>
              <a:rPr lang="en-US" sz="2000" dirty="0" smtClean="0"/>
              <a:t>Emphasize the importance of history taking in familial cancer syndromes</a:t>
            </a:r>
          </a:p>
          <a:p>
            <a:pPr marL="0" indent="0">
              <a:buNone/>
            </a:pPr>
            <a:endParaRPr lang="en-US" sz="2000" dirty="0"/>
          </a:p>
          <a:p>
            <a:pPr marL="457200" indent="-457200">
              <a:buFont typeface="+mj-lt"/>
              <a:buAutoNum type="arabicPeriod"/>
            </a:pPr>
            <a:r>
              <a:rPr lang="en-US" sz="2000" dirty="0" smtClean="0"/>
              <a:t>Identify </a:t>
            </a:r>
            <a:r>
              <a:rPr lang="en-US" sz="2000" dirty="0"/>
              <a:t>and select appropriate genetic </a:t>
            </a:r>
            <a:r>
              <a:rPr lang="en-US" sz="2000" dirty="0" smtClean="0"/>
              <a:t>counseling/testing</a:t>
            </a:r>
            <a:r>
              <a:rPr lang="en-US" sz="2000" dirty="0"/>
              <a:t>/companion diagnostics to evaluate </a:t>
            </a:r>
            <a:r>
              <a:rPr lang="en-US" sz="2000" b="1" i="1" dirty="0" err="1" smtClean="0">
                <a:solidFill>
                  <a:srgbClr val="000090"/>
                </a:solidFill>
              </a:rPr>
              <a:t>germline</a:t>
            </a:r>
            <a:r>
              <a:rPr lang="en-US" sz="2000" b="1" i="1" dirty="0" smtClean="0">
                <a:solidFill>
                  <a:srgbClr val="000090"/>
                </a:solidFill>
              </a:rPr>
              <a:t>,</a:t>
            </a:r>
            <a:r>
              <a:rPr lang="en-US" sz="2000" dirty="0" smtClean="0"/>
              <a:t> </a:t>
            </a:r>
            <a:r>
              <a:rPr lang="en-US" sz="2000" b="1" i="1" dirty="0" smtClean="0">
                <a:solidFill>
                  <a:srgbClr val="000090"/>
                </a:solidFill>
              </a:rPr>
              <a:t>somatic</a:t>
            </a:r>
            <a:r>
              <a:rPr lang="en-US" sz="2000" b="1" i="1" dirty="0" smtClean="0">
                <a:solidFill>
                  <a:srgbClr val="000000"/>
                </a:solidFill>
              </a:rPr>
              <a:t> </a:t>
            </a:r>
            <a:r>
              <a:rPr lang="en-US" sz="2000" dirty="0" smtClean="0">
                <a:solidFill>
                  <a:srgbClr val="000000"/>
                </a:solidFill>
              </a:rPr>
              <a:t>and </a:t>
            </a:r>
            <a:r>
              <a:rPr lang="en-US" sz="2000" b="1" i="1" dirty="0" smtClean="0">
                <a:solidFill>
                  <a:srgbClr val="000090"/>
                </a:solidFill>
              </a:rPr>
              <a:t>epigenetic</a:t>
            </a:r>
            <a:r>
              <a:rPr lang="en-US" sz="2000" dirty="0" smtClean="0">
                <a:solidFill>
                  <a:srgbClr val="000000"/>
                </a:solidFill>
              </a:rPr>
              <a:t> </a:t>
            </a:r>
            <a:r>
              <a:rPr lang="en-US" sz="2000" dirty="0" smtClean="0"/>
              <a:t>alterations</a:t>
            </a:r>
          </a:p>
          <a:p>
            <a:pPr marL="0" indent="0">
              <a:buNone/>
            </a:pPr>
            <a:endParaRPr lang="en-US" sz="2000" dirty="0" smtClean="0"/>
          </a:p>
          <a:p>
            <a:pPr marL="457200" indent="-457200">
              <a:buFont typeface="+mj-lt"/>
              <a:buAutoNum type="arabicPeriod"/>
            </a:pPr>
            <a:r>
              <a:rPr lang="en-US" sz="2000" dirty="0" smtClean="0"/>
              <a:t>Present available data on lifetime risk of various mutations in various cancers</a:t>
            </a:r>
          </a:p>
          <a:p>
            <a:pPr marL="0" indent="0">
              <a:buNone/>
            </a:pPr>
            <a:endParaRPr lang="en-US" sz="2000" dirty="0"/>
          </a:p>
          <a:p>
            <a:pPr marL="457200" indent="-457200">
              <a:buFont typeface="+mj-lt"/>
              <a:buAutoNum type="arabicPeriod"/>
            </a:pPr>
            <a:r>
              <a:rPr lang="en-US" sz="2000" dirty="0" smtClean="0"/>
              <a:t>Summarize the current recommendations for risk reducing interventions</a:t>
            </a:r>
          </a:p>
          <a:p>
            <a:pPr marL="0" indent="0">
              <a:buNone/>
            </a:pPr>
            <a:endParaRPr lang="en-US" sz="2000" dirty="0"/>
          </a:p>
          <a:p>
            <a:pPr marL="457200" indent="-457200">
              <a:buFont typeface="+mj-lt"/>
              <a:buAutoNum type="arabicPeriod"/>
            </a:pPr>
            <a:r>
              <a:rPr lang="en-US" sz="2000" dirty="0" smtClean="0"/>
              <a:t>Take home message</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endParaRPr lang="en-US" sz="2000" dirty="0" smtClean="0"/>
          </a:p>
        </p:txBody>
      </p:sp>
    </p:spTree>
    <p:extLst>
      <p:ext uri="{BB962C8B-B14F-4D97-AF65-F5344CB8AC3E}">
        <p14:creationId xmlns:p14="http://schemas.microsoft.com/office/powerpoint/2010/main" val="29465512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78246"/>
            <a:ext cx="8229600" cy="627310"/>
          </a:xfrm>
        </p:spPr>
        <p:txBody>
          <a:bodyPr>
            <a:normAutofit/>
          </a:bodyPr>
          <a:lstStyle/>
          <a:p>
            <a:r>
              <a:rPr lang="en-US" sz="2400" dirty="0" smtClean="0">
                <a:solidFill>
                  <a:srgbClr val="000090"/>
                </a:solidFill>
              </a:rPr>
              <a:t>Homologous Recombination</a:t>
            </a:r>
            <a:endParaRPr lang="en-US" sz="2400" dirty="0">
              <a:solidFill>
                <a:srgbClr val="000090"/>
              </a:solidFill>
            </a:endParaRPr>
          </a:p>
        </p:txBody>
      </p:sp>
      <p:pic>
        <p:nvPicPr>
          <p:cNvPr id="20483"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08667" y="1890889"/>
            <a:ext cx="5461000" cy="4967111"/>
          </a:xfrm>
        </p:spPr>
      </p:pic>
      <p:sp>
        <p:nvSpPr>
          <p:cNvPr id="20484" name="Text Placeholder 2"/>
          <p:cNvSpPr>
            <a:spLocks noGrp="1"/>
          </p:cNvSpPr>
          <p:nvPr>
            <p:ph sz="half" idx="2"/>
          </p:nvPr>
        </p:nvSpPr>
        <p:spPr>
          <a:xfrm>
            <a:off x="316089" y="841707"/>
            <a:ext cx="8686800" cy="1171221"/>
          </a:xfrm>
        </p:spPr>
        <p:txBody>
          <a:bodyPr>
            <a:normAutofit/>
          </a:bodyPr>
          <a:lstStyle/>
          <a:p>
            <a:pPr marL="285750" indent="-285750"/>
            <a:r>
              <a:rPr lang="en-US" sz="2000" dirty="0">
                <a:latin typeface="MetaPlusNormal-Roman" charset="0"/>
              </a:rPr>
              <a:t>Exchange of </a:t>
            </a:r>
            <a:r>
              <a:rPr lang="en-US" sz="2000" dirty="0" smtClean="0">
                <a:latin typeface="MetaPlusNormal-Roman" charset="0"/>
              </a:rPr>
              <a:t>nucleotide between </a:t>
            </a:r>
            <a:r>
              <a:rPr lang="en-US" sz="2000" dirty="0">
                <a:latin typeface="MetaPlusNormal-Roman" charset="0"/>
              </a:rPr>
              <a:t>2 similar or identical </a:t>
            </a:r>
            <a:r>
              <a:rPr lang="en-US" sz="2000" dirty="0" smtClean="0">
                <a:latin typeface="MetaPlusNormal-Roman" charset="0"/>
              </a:rPr>
              <a:t>DNA strands </a:t>
            </a:r>
          </a:p>
          <a:p>
            <a:pPr marL="285750" indent="-285750"/>
            <a:r>
              <a:rPr lang="en-US" sz="2000" dirty="0" smtClean="0">
                <a:latin typeface="MetaPlusNormal-Roman" charset="0"/>
              </a:rPr>
              <a:t>Conservative </a:t>
            </a:r>
            <a:r>
              <a:rPr lang="en-US" sz="2000" dirty="0">
                <a:latin typeface="MetaPlusNormal-Roman" charset="0"/>
              </a:rPr>
              <a:t>mechanism of DNA repair with few errors</a:t>
            </a:r>
          </a:p>
          <a:p>
            <a:pPr marL="285750" indent="-285750"/>
            <a:r>
              <a:rPr lang="en-US" sz="2000" dirty="0">
                <a:latin typeface="MetaPlusNormal-Roman" charset="0"/>
              </a:rPr>
              <a:t>Critical for repair of double-strand breaks</a:t>
            </a:r>
          </a:p>
        </p:txBody>
      </p:sp>
    </p:spTree>
    <p:extLst>
      <p:ext uri="{BB962C8B-B14F-4D97-AF65-F5344CB8AC3E}">
        <p14:creationId xmlns:p14="http://schemas.microsoft.com/office/powerpoint/2010/main" val="36181670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111"/>
            <a:ext cx="9143999" cy="536222"/>
          </a:xfrm>
        </p:spPr>
        <p:txBody>
          <a:bodyPr>
            <a:normAutofit/>
          </a:bodyPr>
          <a:lstStyle/>
          <a:p>
            <a:r>
              <a:rPr lang="en-US" sz="2400" dirty="0" smtClean="0">
                <a:solidFill>
                  <a:srgbClr val="000090"/>
                </a:solidFill>
              </a:rPr>
              <a:t>BRCA Function</a:t>
            </a:r>
            <a:endParaRPr lang="en-US" sz="2400" dirty="0">
              <a:solidFill>
                <a:srgbClr val="000090"/>
              </a:solidFill>
            </a:endParaRPr>
          </a:p>
        </p:txBody>
      </p:sp>
      <p:sp>
        <p:nvSpPr>
          <p:cNvPr id="4" name="Title 1"/>
          <p:cNvSpPr txBox="1">
            <a:spLocks/>
          </p:cNvSpPr>
          <p:nvPr/>
        </p:nvSpPr>
        <p:spPr>
          <a:xfrm>
            <a:off x="2638165" y="857846"/>
            <a:ext cx="2584250" cy="1294823"/>
          </a:xfrm>
          <a:prstGeom prst="rect">
            <a:avLst/>
          </a:prstGeom>
          <a:solidFill>
            <a:schemeClr val="tx2">
              <a:lumMod val="40000"/>
              <a:lumOff val="6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0090"/>
                </a:solidFill>
              </a:rPr>
              <a:t>Normal </a:t>
            </a:r>
          </a:p>
          <a:p>
            <a:r>
              <a:rPr lang="en-US" sz="3200" b="1" dirty="0" smtClean="0">
                <a:solidFill>
                  <a:srgbClr val="000090"/>
                </a:solidFill>
              </a:rPr>
              <a:t>DNA</a:t>
            </a:r>
            <a:endParaRPr lang="en-US" sz="3200" b="1" dirty="0">
              <a:solidFill>
                <a:srgbClr val="000090"/>
              </a:solidFill>
            </a:endParaRPr>
          </a:p>
        </p:txBody>
      </p:sp>
      <p:sp>
        <p:nvSpPr>
          <p:cNvPr id="5" name="TextBox 4"/>
          <p:cNvSpPr txBox="1"/>
          <p:nvPr/>
        </p:nvSpPr>
        <p:spPr>
          <a:xfrm>
            <a:off x="174366" y="1997958"/>
            <a:ext cx="1778000" cy="830997"/>
          </a:xfrm>
          <a:prstGeom prst="rect">
            <a:avLst/>
          </a:prstGeom>
          <a:solidFill>
            <a:srgbClr val="9BBB59"/>
          </a:solidFill>
        </p:spPr>
        <p:txBody>
          <a:bodyPr wrap="square" rtlCol="0" anchor="ctr">
            <a:spAutoFit/>
          </a:bodyPr>
          <a:lstStyle/>
          <a:p>
            <a:pPr algn="ctr"/>
            <a:r>
              <a:rPr lang="fr-FR" sz="2400" b="1" dirty="0" smtClean="0"/>
              <a:t>BRCA</a:t>
            </a:r>
          </a:p>
          <a:p>
            <a:pPr algn="ctr"/>
            <a:r>
              <a:rPr lang="fr-FR" sz="2400" b="1" dirty="0" smtClean="0"/>
              <a:t>RAD51C</a:t>
            </a:r>
            <a:endParaRPr lang="fr-FR" sz="2400" b="1" dirty="0"/>
          </a:p>
        </p:txBody>
      </p:sp>
      <p:cxnSp>
        <p:nvCxnSpPr>
          <p:cNvPr id="6" name="Straight Arrow Connector 5"/>
          <p:cNvCxnSpPr>
            <a:stCxn id="8" idx="3"/>
            <a:endCxn id="47" idx="1"/>
          </p:cNvCxnSpPr>
          <p:nvPr/>
        </p:nvCxnSpPr>
        <p:spPr>
          <a:xfrm flipV="1">
            <a:off x="5222415" y="5212490"/>
            <a:ext cx="647195" cy="54105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38165" y="3130858"/>
            <a:ext cx="2584250" cy="954107"/>
          </a:xfrm>
          <a:prstGeom prst="rect">
            <a:avLst/>
          </a:prstGeom>
          <a:solidFill>
            <a:srgbClr val="FF0000"/>
          </a:solidFill>
        </p:spPr>
        <p:txBody>
          <a:bodyPr wrap="square" rtlCol="0" anchor="ctr">
            <a:spAutoFit/>
          </a:bodyPr>
          <a:lstStyle/>
          <a:p>
            <a:pPr algn="ctr"/>
            <a:r>
              <a:rPr lang="fr-FR" sz="2800" b="1" dirty="0" smtClean="0"/>
              <a:t>Double Strand</a:t>
            </a:r>
          </a:p>
          <a:p>
            <a:pPr algn="ctr"/>
            <a:r>
              <a:rPr lang="fr-FR" sz="2800" b="1" dirty="0" smtClean="0"/>
              <a:t>DNA breaks</a:t>
            </a:r>
          </a:p>
        </p:txBody>
      </p:sp>
      <p:sp>
        <p:nvSpPr>
          <p:cNvPr id="8" name="TextBox 7"/>
          <p:cNvSpPr txBox="1"/>
          <p:nvPr/>
        </p:nvSpPr>
        <p:spPr>
          <a:xfrm>
            <a:off x="2638165" y="5276489"/>
            <a:ext cx="2584250" cy="954107"/>
          </a:xfrm>
          <a:prstGeom prst="rect">
            <a:avLst/>
          </a:prstGeom>
          <a:solidFill>
            <a:srgbClr val="FF0000"/>
          </a:solidFill>
        </p:spPr>
        <p:txBody>
          <a:bodyPr wrap="square" rtlCol="0" anchor="ctr">
            <a:spAutoFit/>
          </a:bodyPr>
          <a:lstStyle/>
          <a:p>
            <a:pPr algn="ctr"/>
            <a:r>
              <a:rPr lang="fr-FR" sz="2800" b="1" dirty="0" err="1" smtClean="0"/>
              <a:t>Loss</a:t>
            </a:r>
            <a:r>
              <a:rPr lang="fr-FR" sz="2800" b="1" dirty="0" smtClean="0"/>
              <a:t> of </a:t>
            </a:r>
          </a:p>
          <a:p>
            <a:pPr algn="ctr"/>
            <a:r>
              <a:rPr lang="fr-FR" sz="2800" b="1" dirty="0" smtClean="0"/>
              <a:t>BRCA </a:t>
            </a:r>
            <a:r>
              <a:rPr lang="fr-FR" sz="2800" b="1" dirty="0" err="1" smtClean="0"/>
              <a:t>function</a:t>
            </a:r>
            <a:endParaRPr lang="fr-FR" sz="2800" b="1" dirty="0"/>
          </a:p>
        </p:txBody>
      </p:sp>
      <p:cxnSp>
        <p:nvCxnSpPr>
          <p:cNvPr id="9" name="Straight Arrow Connector 8"/>
          <p:cNvCxnSpPr>
            <a:stCxn id="4" idx="2"/>
            <a:endCxn id="7" idx="0"/>
          </p:cNvCxnSpPr>
          <p:nvPr/>
        </p:nvCxnSpPr>
        <p:spPr>
          <a:xfrm>
            <a:off x="3930290" y="2152669"/>
            <a:ext cx="0" cy="978189"/>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2" descr="Figure 5-05"/>
          <p:cNvPicPr>
            <a:picLocks noChangeAspect="1" noChangeArrowheads="1"/>
          </p:cNvPicPr>
          <p:nvPr/>
        </p:nvPicPr>
        <p:blipFill rotWithShape="1">
          <a:blip r:embed="rId2">
            <a:extLst>
              <a:ext uri="{28A0092B-C50C-407E-A947-70E740481C1C}">
                <a14:useLocalDpi xmlns:a14="http://schemas.microsoft.com/office/drawing/2010/main" val="0"/>
              </a:ext>
            </a:extLst>
          </a:blip>
          <a:srcRect l="59291" t="20665" r="24744" b="61891"/>
          <a:stretch/>
        </p:blipFill>
        <p:spPr bwMode="auto">
          <a:xfrm>
            <a:off x="5869608" y="857847"/>
            <a:ext cx="1750391" cy="129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Figure 5-05"/>
          <p:cNvPicPr>
            <a:picLocks noChangeAspect="1" noChangeArrowheads="1"/>
          </p:cNvPicPr>
          <p:nvPr/>
        </p:nvPicPr>
        <p:blipFill rotWithShape="1">
          <a:blip r:embed="rId2">
            <a:extLst>
              <a:ext uri="{28A0092B-C50C-407E-A947-70E740481C1C}">
                <a14:useLocalDpi xmlns:a14="http://schemas.microsoft.com/office/drawing/2010/main" val="0"/>
              </a:ext>
            </a:extLst>
          </a:blip>
          <a:srcRect l="58974" t="51779" r="24902" b="31550"/>
          <a:stretch/>
        </p:blipFill>
        <p:spPr bwMode="auto">
          <a:xfrm>
            <a:off x="5869608" y="2946760"/>
            <a:ext cx="1730553" cy="122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a:stCxn id="7" idx="2"/>
            <a:endCxn id="8" idx="0"/>
          </p:cNvCxnSpPr>
          <p:nvPr/>
        </p:nvCxnSpPr>
        <p:spPr>
          <a:xfrm>
            <a:off x="3930290" y="4084965"/>
            <a:ext cx="0" cy="119152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6" name="Picture 2" descr="Figure 5-05"/>
          <p:cNvPicPr>
            <a:picLocks noChangeAspect="1" noChangeArrowheads="1"/>
          </p:cNvPicPr>
          <p:nvPr/>
        </p:nvPicPr>
        <p:blipFill rotWithShape="1">
          <a:blip r:embed="rId2">
            <a:extLst>
              <a:ext uri="{28A0092B-C50C-407E-A947-70E740481C1C}">
                <a14:useLocalDpi xmlns:a14="http://schemas.microsoft.com/office/drawing/2010/main" val="0"/>
              </a:ext>
            </a:extLst>
          </a:blip>
          <a:srcRect l="-44275" t="65014" r="129429" b="17928"/>
          <a:stretch/>
        </p:blipFill>
        <p:spPr bwMode="auto">
          <a:xfrm>
            <a:off x="-3513668" y="5043325"/>
            <a:ext cx="1312335" cy="99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Figure 5-05"/>
          <p:cNvPicPr/>
          <p:nvPr/>
        </p:nvPicPr>
        <p:blipFill rotWithShape="1">
          <a:blip r:embed="rId2">
            <a:extLst>
              <a:ext uri="{28A0092B-C50C-407E-A947-70E740481C1C}">
                <a14:useLocalDpi xmlns:a14="http://schemas.microsoft.com/office/drawing/2010/main" val="0"/>
              </a:ext>
            </a:extLst>
          </a:blip>
          <a:srcRect l="87" t="60788" r="85295" b="24089"/>
          <a:stretch/>
        </p:blipFill>
        <p:spPr bwMode="auto">
          <a:xfrm>
            <a:off x="174366" y="3197711"/>
            <a:ext cx="1778000" cy="1038286"/>
          </a:xfrm>
          <a:prstGeom prst="rect">
            <a:avLst/>
          </a:prstGeom>
          <a:noFill/>
          <a:ln>
            <a:noFill/>
          </a:ln>
          <a:extLst>
            <a:ext uri="{53640926-AAD7-44d8-BBD7-CCE9431645EC}">
              <a14:shadowObscured xmlns:a14="http://schemas.microsoft.com/office/drawing/2010/main"/>
            </a:ext>
          </a:extLst>
        </p:spPr>
      </p:pic>
      <p:sp>
        <p:nvSpPr>
          <p:cNvPr id="47" name="Title 1"/>
          <p:cNvSpPr txBox="1">
            <a:spLocks/>
          </p:cNvSpPr>
          <p:nvPr/>
        </p:nvSpPr>
        <p:spPr>
          <a:xfrm>
            <a:off x="5869610" y="4900150"/>
            <a:ext cx="1017940" cy="624680"/>
          </a:xfrm>
          <a:prstGeom prst="rect">
            <a:avLst/>
          </a:prstGeom>
          <a:ln>
            <a:solidFill>
              <a:schemeClr val="tx1"/>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000000"/>
                </a:solidFill>
              </a:rPr>
              <a:t>P 53</a:t>
            </a:r>
            <a:endParaRPr lang="en-US" sz="2000" b="1" dirty="0">
              <a:solidFill>
                <a:srgbClr val="000000"/>
              </a:solidFill>
            </a:endParaRPr>
          </a:p>
        </p:txBody>
      </p:sp>
      <p:cxnSp>
        <p:nvCxnSpPr>
          <p:cNvPr id="49" name="Straight Arrow Connector 48"/>
          <p:cNvCxnSpPr>
            <a:stCxn id="8" idx="3"/>
            <a:endCxn id="53" idx="1"/>
          </p:cNvCxnSpPr>
          <p:nvPr/>
        </p:nvCxnSpPr>
        <p:spPr>
          <a:xfrm>
            <a:off x="5222415" y="5753543"/>
            <a:ext cx="689529" cy="476844"/>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3" name="Title 1"/>
          <p:cNvSpPr txBox="1">
            <a:spLocks/>
          </p:cNvSpPr>
          <p:nvPr/>
        </p:nvSpPr>
        <p:spPr>
          <a:xfrm>
            <a:off x="5911944" y="5972595"/>
            <a:ext cx="1017940" cy="515584"/>
          </a:xfrm>
          <a:prstGeom prst="rect">
            <a:avLst/>
          </a:prstGeom>
          <a:ln>
            <a:solidFill>
              <a:srgbClr val="000000"/>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000090"/>
                </a:solidFill>
              </a:rPr>
              <a:t>P 53</a:t>
            </a:r>
            <a:endParaRPr lang="en-US" sz="2000" b="1" dirty="0">
              <a:solidFill>
                <a:srgbClr val="000090"/>
              </a:solidFill>
            </a:endParaRPr>
          </a:p>
        </p:txBody>
      </p:sp>
      <p:sp>
        <p:nvSpPr>
          <p:cNvPr id="60" name="Title 1"/>
          <p:cNvSpPr txBox="1">
            <a:spLocks/>
          </p:cNvSpPr>
          <p:nvPr/>
        </p:nvSpPr>
        <p:spPr>
          <a:xfrm>
            <a:off x="7153719" y="4900150"/>
            <a:ext cx="1990281" cy="624680"/>
          </a:xfrm>
          <a:prstGeom prst="rect">
            <a:avLst/>
          </a:prstGeom>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000000"/>
                </a:solidFill>
              </a:rPr>
              <a:t>Cell Cycle arrest: Apoptosis</a:t>
            </a:r>
            <a:endParaRPr lang="en-US" sz="2000" b="1" dirty="0">
              <a:solidFill>
                <a:srgbClr val="000000"/>
              </a:solidFill>
            </a:endParaRPr>
          </a:p>
        </p:txBody>
      </p:sp>
      <p:cxnSp>
        <p:nvCxnSpPr>
          <p:cNvPr id="61" name="Straight Arrow Connector 60"/>
          <p:cNvCxnSpPr>
            <a:stCxn id="47" idx="3"/>
            <a:endCxn id="60" idx="1"/>
          </p:cNvCxnSpPr>
          <p:nvPr/>
        </p:nvCxnSpPr>
        <p:spPr>
          <a:xfrm>
            <a:off x="6887550" y="5212490"/>
            <a:ext cx="266169"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5" name="Title 1"/>
          <p:cNvSpPr txBox="1">
            <a:spLocks/>
          </p:cNvSpPr>
          <p:nvPr/>
        </p:nvSpPr>
        <p:spPr>
          <a:xfrm>
            <a:off x="7153719" y="5972595"/>
            <a:ext cx="1990281" cy="543806"/>
          </a:xfrm>
          <a:prstGeom prst="rect">
            <a:avLst/>
          </a:prstGeom>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000090"/>
                </a:solidFill>
              </a:rPr>
              <a:t>Proliferation</a:t>
            </a:r>
            <a:endParaRPr lang="en-US" sz="2000" b="1" dirty="0">
              <a:solidFill>
                <a:srgbClr val="000090"/>
              </a:solidFill>
            </a:endParaRPr>
          </a:p>
        </p:txBody>
      </p:sp>
      <p:cxnSp>
        <p:nvCxnSpPr>
          <p:cNvPr id="66" name="Straight Arrow Connector 65"/>
          <p:cNvCxnSpPr>
            <a:stCxn id="53" idx="3"/>
            <a:endCxn id="65" idx="1"/>
          </p:cNvCxnSpPr>
          <p:nvPr/>
        </p:nvCxnSpPr>
        <p:spPr>
          <a:xfrm>
            <a:off x="6929884" y="6230387"/>
            <a:ext cx="223835" cy="14111"/>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911944" y="5972595"/>
            <a:ext cx="1017940" cy="515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5911944" y="5972595"/>
            <a:ext cx="1017940" cy="515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1"/>
            <a:endCxn id="5" idx="2"/>
          </p:cNvCxnSpPr>
          <p:nvPr/>
        </p:nvCxnSpPr>
        <p:spPr>
          <a:xfrm flipH="1" flipV="1">
            <a:off x="1063366" y="2828955"/>
            <a:ext cx="1574799" cy="778957"/>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5" idx="0"/>
            <a:endCxn id="4" idx="1"/>
          </p:cNvCxnSpPr>
          <p:nvPr/>
        </p:nvCxnSpPr>
        <p:spPr>
          <a:xfrm flipV="1">
            <a:off x="1063366" y="1505258"/>
            <a:ext cx="1574799" cy="49270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7875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47" grpId="0" animBg="1"/>
      <p:bldP spid="53" grpId="0" animBg="1"/>
      <p:bldP spid="60" grpId="0" animBg="1"/>
      <p:bldP spid="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169333" y="230503"/>
            <a:ext cx="8414281" cy="575201"/>
          </a:xfrm>
        </p:spPr>
        <p:txBody>
          <a:bodyPr>
            <a:noAutofit/>
          </a:bodyPr>
          <a:lstStyle/>
          <a:p>
            <a:pPr eaLnBrk="1" hangingPunct="1">
              <a:lnSpc>
                <a:spcPct val="80000"/>
              </a:lnSpc>
              <a:defRPr/>
            </a:pPr>
            <a:r>
              <a:rPr lang="en-GB" sz="2400" dirty="0" smtClean="0">
                <a:solidFill>
                  <a:srgbClr val="000090"/>
                </a:solidFill>
              </a:rPr>
              <a:t>PARP Inhibition in BRCA-deficient Tumors </a:t>
            </a:r>
          </a:p>
        </p:txBody>
      </p:sp>
      <p:sp>
        <p:nvSpPr>
          <p:cNvPr id="8195" name="Content Placeholder 2"/>
          <p:cNvSpPr>
            <a:spLocks noGrp="1"/>
          </p:cNvSpPr>
          <p:nvPr>
            <p:ph idx="4294967295"/>
          </p:nvPr>
        </p:nvSpPr>
        <p:spPr>
          <a:xfrm>
            <a:off x="381000" y="1002139"/>
            <a:ext cx="8382000" cy="902862"/>
          </a:xfrm>
        </p:spPr>
        <p:txBody>
          <a:bodyPr lIns="270000"/>
          <a:lstStyle/>
          <a:p>
            <a:pPr marL="266700" indent="-266700" eaLnBrk="1" hangingPunct="1">
              <a:buFont typeface="Arial" pitchFamily="34" charset="0"/>
              <a:buChar char="•"/>
              <a:defRPr/>
            </a:pPr>
            <a:r>
              <a:rPr lang="en-GB" sz="2400" dirty="0" smtClean="0"/>
              <a:t>Accumulation of double strand breaks, in the absence of an alternative DNA repair mechanism, leads to cell death</a:t>
            </a:r>
          </a:p>
          <a:p>
            <a:pPr marL="0" indent="0" eaLnBrk="1" hangingPunct="1">
              <a:buFont typeface="Arial" pitchFamily="34" charset="0"/>
              <a:buNone/>
              <a:defRPr/>
            </a:pPr>
            <a:endParaRPr lang="en-GB" dirty="0" smtClean="0"/>
          </a:p>
        </p:txBody>
      </p:sp>
      <p:pic>
        <p:nvPicPr>
          <p:cNvPr id="27652" name="Picture 3" descr="synthetic leth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01333"/>
            <a:ext cx="9031111" cy="378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p:cNvSpPr>
            <a:spLocks noChangeArrowheads="1"/>
          </p:cNvSpPr>
          <p:nvPr/>
        </p:nvSpPr>
        <p:spPr bwMode="auto">
          <a:xfrm>
            <a:off x="4938889" y="6611779"/>
            <a:ext cx="51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000" dirty="0" err="1">
                <a:solidFill>
                  <a:srgbClr val="000000"/>
                </a:solidFill>
                <a:cs typeface="Arial" charset="0"/>
              </a:rPr>
              <a:t>Iglehart</a:t>
            </a:r>
            <a:r>
              <a:rPr lang="en-GB" sz="1000" dirty="0">
                <a:solidFill>
                  <a:srgbClr val="000000"/>
                </a:solidFill>
                <a:cs typeface="Arial" charset="0"/>
              </a:rPr>
              <a:t> et al. NEJM </a:t>
            </a:r>
            <a:r>
              <a:rPr lang="en-GB" sz="1000" dirty="0" smtClean="0">
                <a:solidFill>
                  <a:srgbClr val="000000"/>
                </a:solidFill>
                <a:cs typeface="Arial" charset="0"/>
              </a:rPr>
              <a:t>2009, Bryant </a:t>
            </a:r>
            <a:r>
              <a:rPr lang="en-GB" sz="1000" dirty="0">
                <a:solidFill>
                  <a:srgbClr val="000000"/>
                </a:solidFill>
                <a:cs typeface="Arial" charset="0"/>
              </a:rPr>
              <a:t>et al. Nature 2005 </a:t>
            </a:r>
            <a:r>
              <a:rPr lang="en-GB" sz="1000" dirty="0" smtClean="0">
                <a:solidFill>
                  <a:srgbClr val="000000"/>
                </a:solidFill>
                <a:cs typeface="Arial" charset="0"/>
              </a:rPr>
              <a:t>, Farmer </a:t>
            </a:r>
            <a:r>
              <a:rPr lang="en-GB" sz="1000" dirty="0">
                <a:solidFill>
                  <a:srgbClr val="000000"/>
                </a:solidFill>
                <a:cs typeface="Arial" charset="0"/>
              </a:rPr>
              <a:t>et al. Nature 2005</a:t>
            </a:r>
          </a:p>
        </p:txBody>
      </p:sp>
    </p:spTree>
    <p:extLst>
      <p:ext uri="{BB962C8B-B14F-4D97-AF65-F5344CB8AC3E}">
        <p14:creationId xmlns:p14="http://schemas.microsoft.com/office/powerpoint/2010/main" val="37684141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397"/>
            <a:ext cx="8229600" cy="526746"/>
          </a:xfrm>
        </p:spPr>
        <p:txBody>
          <a:bodyPr>
            <a:noAutofit/>
          </a:bodyPr>
          <a:lstStyle/>
          <a:p>
            <a:r>
              <a:rPr lang="fr-FR" sz="2400" dirty="0" smtClean="0">
                <a:solidFill>
                  <a:srgbClr val="000090"/>
                </a:solidFill>
              </a:rPr>
              <a:t>BRCA 1 and BRCA 2</a:t>
            </a:r>
            <a:endParaRPr lang="fr-FR" sz="2400" dirty="0">
              <a:solidFill>
                <a:srgbClr val="000090"/>
              </a:solidFill>
            </a:endParaRPr>
          </a:p>
        </p:txBody>
      </p:sp>
      <p:sp>
        <p:nvSpPr>
          <p:cNvPr id="6" name="Content Placeholder 5"/>
          <p:cNvSpPr>
            <a:spLocks noGrp="1"/>
          </p:cNvSpPr>
          <p:nvPr>
            <p:ph idx="1"/>
          </p:nvPr>
        </p:nvSpPr>
        <p:spPr>
          <a:xfrm>
            <a:off x="169333" y="545143"/>
            <a:ext cx="8517467" cy="5858663"/>
          </a:xfrm>
        </p:spPr>
        <p:txBody>
          <a:bodyPr>
            <a:noAutofit/>
          </a:bodyPr>
          <a:lstStyle/>
          <a:p>
            <a:r>
              <a:rPr lang="en-US" sz="1800" b="1" i="1" dirty="0" smtClean="0">
                <a:solidFill>
                  <a:srgbClr val="000090"/>
                </a:solidFill>
              </a:rPr>
              <a:t>BRCA1 </a:t>
            </a:r>
            <a:r>
              <a:rPr lang="en-US" sz="1800" b="1" i="1" dirty="0">
                <a:solidFill>
                  <a:srgbClr val="000090"/>
                </a:solidFill>
              </a:rPr>
              <a:t>and BRCA2 </a:t>
            </a:r>
            <a:r>
              <a:rPr lang="en-US" sz="1800" b="1" i="1" dirty="0" smtClean="0">
                <a:solidFill>
                  <a:srgbClr val="000090"/>
                </a:solidFill>
              </a:rPr>
              <a:t>mutations:</a:t>
            </a:r>
          </a:p>
          <a:p>
            <a:pPr marL="800100" lvl="1" indent="-342900">
              <a:buFont typeface="+mj-lt"/>
              <a:buAutoNum type="arabicPeriod"/>
            </a:pPr>
            <a:r>
              <a:rPr lang="en-US" sz="1800" dirty="0" smtClean="0"/>
              <a:t>AD, </a:t>
            </a:r>
            <a:r>
              <a:rPr lang="en-US" sz="1800" dirty="0"/>
              <a:t>highly penetrant, </a:t>
            </a:r>
            <a:r>
              <a:rPr lang="en-US" sz="1800" dirty="0" err="1"/>
              <a:t>germline</a:t>
            </a:r>
            <a:r>
              <a:rPr lang="en-US" sz="1800" dirty="0"/>
              <a:t> </a:t>
            </a:r>
            <a:r>
              <a:rPr lang="en-US" sz="1800" dirty="0" smtClean="0"/>
              <a:t>mutations on chromosomes 13, and 17 </a:t>
            </a:r>
          </a:p>
          <a:p>
            <a:pPr marL="457200" lvl="1" indent="0">
              <a:buNone/>
            </a:pPr>
            <a:endParaRPr lang="en-US" sz="1800" dirty="0"/>
          </a:p>
          <a:p>
            <a:r>
              <a:rPr lang="en-US" sz="1800" b="1" i="1" dirty="0" smtClean="0">
                <a:solidFill>
                  <a:srgbClr val="000090"/>
                </a:solidFill>
              </a:rPr>
              <a:t>Lifetime </a:t>
            </a:r>
            <a:r>
              <a:rPr lang="en-US" sz="1800" b="1" i="1" dirty="0">
                <a:solidFill>
                  <a:srgbClr val="000090"/>
                </a:solidFill>
              </a:rPr>
              <a:t>risk </a:t>
            </a:r>
            <a:r>
              <a:rPr lang="en-US" sz="1800" dirty="0" smtClean="0"/>
              <a:t>varies among </a:t>
            </a:r>
            <a:r>
              <a:rPr lang="en-US" sz="1800" dirty="0"/>
              <a:t>different </a:t>
            </a:r>
            <a:r>
              <a:rPr lang="en-US" sz="1800" dirty="0" smtClean="0"/>
              <a:t>populations:</a:t>
            </a:r>
          </a:p>
          <a:p>
            <a:pPr marL="800100" lvl="1" indent="-342900">
              <a:buFont typeface="+mj-lt"/>
              <a:buAutoNum type="arabicPeriod"/>
            </a:pPr>
            <a:r>
              <a:rPr lang="en-US" sz="1800" dirty="0" smtClean="0"/>
              <a:t>Penetrance</a:t>
            </a:r>
          </a:p>
          <a:p>
            <a:pPr marL="800100" lvl="1" indent="-342900">
              <a:buFont typeface="+mj-lt"/>
              <a:buAutoNum type="arabicPeriod"/>
            </a:pPr>
            <a:r>
              <a:rPr lang="en-US" sz="1800" dirty="0"/>
              <a:t>R</a:t>
            </a:r>
            <a:r>
              <a:rPr lang="en-US" sz="1800" dirty="0" smtClean="0"/>
              <a:t>isk</a:t>
            </a:r>
            <a:r>
              <a:rPr lang="en-US" sz="1800" dirty="0"/>
              <a:t>-modifiers </a:t>
            </a:r>
          </a:p>
          <a:p>
            <a:endParaRPr lang="en-US" sz="1800" dirty="0" smtClean="0"/>
          </a:p>
          <a:p>
            <a:r>
              <a:rPr lang="en-US" sz="1800" b="1" i="1" dirty="0" smtClean="0">
                <a:solidFill>
                  <a:srgbClr val="000090"/>
                </a:solidFill>
              </a:rPr>
              <a:t>Different </a:t>
            </a:r>
            <a:r>
              <a:rPr lang="en-US" sz="1800" b="1" i="1" dirty="0">
                <a:solidFill>
                  <a:srgbClr val="000090"/>
                </a:solidFill>
              </a:rPr>
              <a:t>types of cancer and age of </a:t>
            </a:r>
            <a:r>
              <a:rPr lang="en-US" sz="1800" b="1" i="1" dirty="0" smtClean="0">
                <a:solidFill>
                  <a:srgbClr val="000090"/>
                </a:solidFill>
              </a:rPr>
              <a:t>onset</a:t>
            </a:r>
            <a:r>
              <a:rPr lang="en-US" sz="1800" dirty="0" smtClean="0"/>
              <a:t> depending on:</a:t>
            </a:r>
          </a:p>
          <a:p>
            <a:pPr marL="800100" lvl="1" indent="-342900">
              <a:buFont typeface="+mj-lt"/>
              <a:buAutoNum type="arabicPeriod"/>
            </a:pPr>
            <a:r>
              <a:rPr lang="en-US" sz="1800" b="1" i="1" dirty="0" smtClean="0">
                <a:solidFill>
                  <a:srgbClr val="000090"/>
                </a:solidFill>
              </a:rPr>
              <a:t>gene</a:t>
            </a:r>
            <a:r>
              <a:rPr lang="en-US" sz="1800" b="1" i="1" dirty="0">
                <a:solidFill>
                  <a:srgbClr val="000090"/>
                </a:solidFill>
              </a:rPr>
              <a:t>-gene </a:t>
            </a:r>
            <a:r>
              <a:rPr lang="en-US" sz="1800" b="1" i="1" dirty="0" smtClean="0">
                <a:solidFill>
                  <a:srgbClr val="000090"/>
                </a:solidFill>
              </a:rPr>
              <a:t>interactions</a:t>
            </a:r>
            <a:r>
              <a:rPr lang="en-US" sz="1800" dirty="0" smtClean="0"/>
              <a:t>:</a:t>
            </a:r>
          </a:p>
          <a:p>
            <a:pPr lvl="2"/>
            <a:r>
              <a:rPr lang="en-US" sz="1800" dirty="0" smtClean="0"/>
              <a:t>Position </a:t>
            </a:r>
            <a:r>
              <a:rPr lang="en-US" sz="1800" dirty="0"/>
              <a:t>of the mutation in the BRCA1 or BRCA2 </a:t>
            </a:r>
            <a:r>
              <a:rPr lang="en-US" sz="1800" dirty="0" smtClean="0"/>
              <a:t>gene</a:t>
            </a:r>
          </a:p>
          <a:p>
            <a:pPr lvl="2"/>
            <a:r>
              <a:rPr lang="en-US" sz="1800" dirty="0" smtClean="0"/>
              <a:t> Genetic </a:t>
            </a:r>
            <a:r>
              <a:rPr lang="en-US" sz="1800" dirty="0"/>
              <a:t>variation in other </a:t>
            </a:r>
            <a:r>
              <a:rPr lang="en-US" sz="1800" dirty="0" smtClean="0"/>
              <a:t>genes</a:t>
            </a:r>
            <a:endParaRPr lang="en-US" sz="1800" dirty="0"/>
          </a:p>
          <a:p>
            <a:pPr marL="914400" lvl="2" indent="0">
              <a:buNone/>
            </a:pPr>
            <a:endParaRPr lang="en-US" sz="1800" dirty="0" smtClean="0"/>
          </a:p>
          <a:p>
            <a:pPr marL="800100" lvl="1" indent="-342900">
              <a:buFont typeface="+mj-lt"/>
              <a:buAutoNum type="arabicPeriod"/>
            </a:pPr>
            <a:r>
              <a:rPr lang="en-US" sz="1800" b="1" i="1" dirty="0" smtClean="0">
                <a:solidFill>
                  <a:srgbClr val="000090"/>
                </a:solidFill>
              </a:rPr>
              <a:t>gene</a:t>
            </a:r>
            <a:r>
              <a:rPr lang="en-US" sz="1800" b="1" i="1" dirty="0">
                <a:solidFill>
                  <a:srgbClr val="000090"/>
                </a:solidFill>
              </a:rPr>
              <a:t>-environment </a:t>
            </a:r>
            <a:r>
              <a:rPr lang="en-US" sz="1800" b="1" i="1" dirty="0" smtClean="0">
                <a:solidFill>
                  <a:srgbClr val="000090"/>
                </a:solidFill>
              </a:rPr>
              <a:t>interactions</a:t>
            </a:r>
            <a:r>
              <a:rPr lang="en-US" sz="1800" dirty="0" smtClean="0"/>
              <a:t>:</a:t>
            </a:r>
          </a:p>
          <a:p>
            <a:pPr lvl="2"/>
            <a:r>
              <a:rPr lang="en-US" sz="1800" dirty="0" smtClean="0"/>
              <a:t>Age/Hormonal </a:t>
            </a:r>
            <a:r>
              <a:rPr lang="en-US" sz="1800" dirty="0"/>
              <a:t>or reproductive </a:t>
            </a:r>
            <a:r>
              <a:rPr lang="en-US" sz="1800" dirty="0" smtClean="0"/>
              <a:t>factors/Lifestyle factors</a:t>
            </a:r>
          </a:p>
          <a:p>
            <a:pPr lvl="2"/>
            <a:endParaRPr lang="en-US" sz="1800" dirty="0"/>
          </a:p>
          <a:p>
            <a:r>
              <a:rPr lang="en-US" sz="1800" dirty="0"/>
              <a:t>The prevalence in the general population of European ancestry is ~ </a:t>
            </a:r>
            <a:r>
              <a:rPr lang="en-US" sz="1800" b="1" i="1" dirty="0">
                <a:solidFill>
                  <a:srgbClr val="000090"/>
                </a:solidFill>
              </a:rPr>
              <a:t>0.25 </a:t>
            </a:r>
            <a:r>
              <a:rPr lang="en-US" sz="1800" b="1" i="1" dirty="0" smtClean="0">
                <a:solidFill>
                  <a:srgbClr val="000090"/>
                </a:solidFill>
              </a:rPr>
              <a:t>%</a:t>
            </a:r>
          </a:p>
          <a:p>
            <a:pPr lvl="1"/>
            <a:r>
              <a:rPr lang="en-US" sz="1800" dirty="0" smtClean="0"/>
              <a:t>Higher in Norwegian</a:t>
            </a:r>
            <a:r>
              <a:rPr lang="en-US" sz="1800" dirty="0"/>
              <a:t>, Dutch, and Icelandic </a:t>
            </a:r>
            <a:r>
              <a:rPr lang="en-US" sz="1800" dirty="0" smtClean="0"/>
              <a:t>ancestry</a:t>
            </a:r>
          </a:p>
          <a:p>
            <a:pPr lvl="1"/>
            <a:r>
              <a:rPr lang="en-US" sz="1800" b="1" i="1" dirty="0" smtClean="0">
                <a:solidFill>
                  <a:srgbClr val="000090"/>
                </a:solidFill>
              </a:rPr>
              <a:t>Founder effect</a:t>
            </a:r>
            <a:endParaRPr lang="en-US" sz="1800" dirty="0"/>
          </a:p>
        </p:txBody>
      </p:sp>
    </p:spTree>
    <p:extLst>
      <p:ext uri="{BB962C8B-B14F-4D97-AF65-F5344CB8AC3E}">
        <p14:creationId xmlns:p14="http://schemas.microsoft.com/office/powerpoint/2010/main" val="3240461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464"/>
            <a:ext cx="8229600" cy="1143000"/>
          </a:xfrm>
        </p:spPr>
        <p:txBody>
          <a:bodyPr>
            <a:normAutofit fontScale="90000"/>
          </a:bodyPr>
          <a:lstStyle/>
          <a:p>
            <a:r>
              <a:rPr lang="fr-FR" sz="2400" dirty="0" smtClean="0">
                <a:solidFill>
                  <a:srgbClr val="000090"/>
                </a:solidFill>
              </a:rPr>
              <a:t>BRCA 1 and BRCA 2 mutations in </a:t>
            </a:r>
            <a:r>
              <a:rPr lang="fr-FR" sz="2400" dirty="0" err="1" smtClean="0">
                <a:solidFill>
                  <a:srgbClr val="000090"/>
                </a:solidFill>
              </a:rPr>
              <a:t>ethnic</a:t>
            </a:r>
            <a:r>
              <a:rPr lang="fr-FR" sz="2400" dirty="0" smtClean="0">
                <a:solidFill>
                  <a:srgbClr val="000090"/>
                </a:solidFill>
              </a:rPr>
              <a:t> </a:t>
            </a:r>
            <a:r>
              <a:rPr lang="fr-FR" sz="2400" dirty="0" err="1" smtClean="0">
                <a:solidFill>
                  <a:srgbClr val="000090"/>
                </a:solidFill>
              </a:rPr>
              <a:t>lebanese</a:t>
            </a:r>
            <a:r>
              <a:rPr lang="fr-FR" sz="2400" dirty="0" smtClean="0">
                <a:solidFill>
                  <a:srgbClr val="000090"/>
                </a:solidFill>
              </a:rPr>
              <a:t> </a:t>
            </a:r>
            <a:r>
              <a:rPr lang="fr-FR" sz="2400" dirty="0" err="1" smtClean="0">
                <a:solidFill>
                  <a:srgbClr val="000090"/>
                </a:solidFill>
              </a:rPr>
              <a:t>Arab</a:t>
            </a:r>
            <a:r>
              <a:rPr lang="fr-FR" sz="2400" dirty="0" smtClean="0">
                <a:solidFill>
                  <a:srgbClr val="000090"/>
                </a:solidFill>
              </a:rPr>
              <a:t> </a:t>
            </a:r>
            <a:r>
              <a:rPr lang="fr-FR" sz="2400" dirty="0" err="1" smtClean="0">
                <a:solidFill>
                  <a:srgbClr val="000090"/>
                </a:solidFill>
              </a:rPr>
              <a:t>women</a:t>
            </a:r>
            <a:r>
              <a:rPr lang="fr-FR" sz="2400" dirty="0" smtClean="0">
                <a:solidFill>
                  <a:srgbClr val="000090"/>
                </a:solidFill>
              </a:rPr>
              <a:t> </a:t>
            </a:r>
            <a:r>
              <a:rPr lang="fr-FR" sz="2400" dirty="0" err="1" smtClean="0">
                <a:solidFill>
                  <a:srgbClr val="000090"/>
                </a:solidFill>
              </a:rPr>
              <a:t>with</a:t>
            </a:r>
            <a:r>
              <a:rPr lang="fr-FR" sz="2400" dirty="0" smtClean="0">
                <a:solidFill>
                  <a:srgbClr val="000090"/>
                </a:solidFill>
              </a:rPr>
              <a:t> </a:t>
            </a:r>
            <a:r>
              <a:rPr lang="fr-FR" sz="2400" dirty="0" err="1" smtClean="0">
                <a:solidFill>
                  <a:srgbClr val="000090"/>
                </a:solidFill>
              </a:rPr>
              <a:t>high</a:t>
            </a:r>
            <a:r>
              <a:rPr lang="fr-FR" sz="2400" dirty="0" smtClean="0">
                <a:solidFill>
                  <a:srgbClr val="000090"/>
                </a:solidFill>
              </a:rPr>
              <a:t> </a:t>
            </a:r>
            <a:r>
              <a:rPr lang="fr-FR" sz="2400" dirty="0" err="1" smtClean="0">
                <a:solidFill>
                  <a:srgbClr val="000090"/>
                </a:solidFill>
              </a:rPr>
              <a:t>risk</a:t>
            </a:r>
            <a:r>
              <a:rPr lang="fr-FR" sz="2400" dirty="0" smtClean="0">
                <a:solidFill>
                  <a:srgbClr val="000090"/>
                </a:solidFill>
              </a:rPr>
              <a:t> </a:t>
            </a:r>
            <a:r>
              <a:rPr lang="fr-FR" sz="2400" dirty="0" err="1">
                <a:solidFill>
                  <a:srgbClr val="000090"/>
                </a:solidFill>
              </a:rPr>
              <a:t>hereditary</a:t>
            </a:r>
            <a:r>
              <a:rPr lang="fr-FR" sz="2400" dirty="0">
                <a:solidFill>
                  <a:srgbClr val="000090"/>
                </a:solidFill>
              </a:rPr>
              <a:t> </a:t>
            </a:r>
            <a:r>
              <a:rPr lang="fr-FR" sz="2400" dirty="0" err="1">
                <a:solidFill>
                  <a:srgbClr val="000090"/>
                </a:solidFill>
              </a:rPr>
              <a:t>breast</a:t>
            </a:r>
            <a:r>
              <a:rPr lang="fr-FR" sz="2400" dirty="0">
                <a:solidFill>
                  <a:srgbClr val="000090"/>
                </a:solidFill>
              </a:rPr>
              <a:t> </a:t>
            </a:r>
            <a:r>
              <a:rPr lang="fr-FR" sz="2400" dirty="0" smtClean="0">
                <a:solidFill>
                  <a:srgbClr val="000090"/>
                </a:solidFill>
              </a:rPr>
              <a:t>cancer:</a:t>
            </a:r>
            <a:br>
              <a:rPr lang="fr-FR" sz="2400" dirty="0" smtClean="0">
                <a:solidFill>
                  <a:srgbClr val="000090"/>
                </a:solidFill>
              </a:rPr>
            </a:br>
            <a:r>
              <a:rPr lang="fr-FR" sz="2400" dirty="0" err="1" smtClean="0">
                <a:solidFill>
                  <a:srgbClr val="000090"/>
                </a:solidFill>
              </a:rPr>
              <a:t>Saghir</a:t>
            </a:r>
            <a:r>
              <a:rPr lang="fr-FR" sz="2400" dirty="0" smtClean="0">
                <a:solidFill>
                  <a:srgbClr val="000090"/>
                </a:solidFill>
              </a:rPr>
              <a:t> N, </a:t>
            </a:r>
            <a:r>
              <a:rPr lang="fr-FR" sz="2400" dirty="0" err="1" smtClean="0">
                <a:solidFill>
                  <a:srgbClr val="000090"/>
                </a:solidFill>
              </a:rPr>
              <a:t>Zgheib</a:t>
            </a:r>
            <a:r>
              <a:rPr lang="fr-FR" sz="2400" dirty="0" smtClean="0">
                <a:solidFill>
                  <a:srgbClr val="000090"/>
                </a:solidFill>
              </a:rPr>
              <a:t> N, Armstrong D, </a:t>
            </a:r>
            <a:r>
              <a:rPr lang="fr-FR" sz="2400" b="1" i="1" u="sng" dirty="0" smtClean="0">
                <a:solidFill>
                  <a:srgbClr val="FF0000"/>
                </a:solidFill>
              </a:rPr>
              <a:t>Seoud M</a:t>
            </a:r>
            <a:r>
              <a:rPr lang="fr-FR" sz="2400" dirty="0" smtClean="0">
                <a:solidFill>
                  <a:srgbClr val="000090"/>
                </a:solidFill>
              </a:rPr>
              <a:t> et al..  </a:t>
            </a:r>
            <a:r>
              <a:rPr lang="fr-FR" sz="2400" dirty="0" err="1" smtClean="0">
                <a:solidFill>
                  <a:srgbClr val="000090"/>
                </a:solidFill>
              </a:rPr>
              <a:t>Oncologist</a:t>
            </a:r>
            <a:r>
              <a:rPr lang="fr-FR" sz="2400" dirty="0" smtClean="0">
                <a:solidFill>
                  <a:srgbClr val="000090"/>
                </a:solidFill>
              </a:rPr>
              <a:t> 2015</a:t>
            </a:r>
            <a:endParaRPr lang="fr-FR" sz="2400" dirty="0">
              <a:solidFill>
                <a:srgbClr val="000090"/>
              </a:solidFill>
            </a:endParaRPr>
          </a:p>
        </p:txBody>
      </p:sp>
      <p:sp>
        <p:nvSpPr>
          <p:cNvPr id="3" name="Content Placeholder 2"/>
          <p:cNvSpPr>
            <a:spLocks noGrp="1"/>
          </p:cNvSpPr>
          <p:nvPr>
            <p:ph idx="4294967295"/>
          </p:nvPr>
        </p:nvSpPr>
        <p:spPr>
          <a:xfrm>
            <a:off x="168080" y="1642356"/>
            <a:ext cx="8975725" cy="1681163"/>
          </a:xfrm>
        </p:spPr>
        <p:txBody>
          <a:bodyPr>
            <a:normAutofit lnSpcReduction="10000"/>
          </a:bodyPr>
          <a:lstStyle/>
          <a:p>
            <a:r>
              <a:rPr lang="en-US" sz="1800" dirty="0" smtClean="0"/>
              <a:t>250 </a:t>
            </a:r>
            <a:r>
              <a:rPr lang="en-US" sz="1800" dirty="0"/>
              <a:t>Lebanese women  with breast cancer </a:t>
            </a:r>
            <a:r>
              <a:rPr lang="en-US" sz="1800" dirty="0" smtClean="0"/>
              <a:t>(</a:t>
            </a:r>
            <a:r>
              <a:rPr lang="en-US" sz="1800" dirty="0"/>
              <a:t>2009-2012</a:t>
            </a:r>
            <a:r>
              <a:rPr lang="en-US" sz="1800" dirty="0" smtClean="0"/>
              <a:t>)</a:t>
            </a:r>
            <a:endParaRPr lang="en-US" sz="1800" dirty="0"/>
          </a:p>
          <a:p>
            <a:endParaRPr lang="en-US" sz="1800" dirty="0" smtClean="0"/>
          </a:p>
          <a:p>
            <a:r>
              <a:rPr lang="en-US" sz="1800" dirty="0" smtClean="0"/>
              <a:t>High </a:t>
            </a:r>
            <a:r>
              <a:rPr lang="en-US" sz="1800" dirty="0"/>
              <a:t>risk of carrying BRCA1 or BRCA2 </a:t>
            </a:r>
            <a:r>
              <a:rPr lang="en-US" sz="1800" dirty="0" smtClean="0"/>
              <a:t>mutations</a:t>
            </a:r>
            <a:endParaRPr lang="en-US" sz="1800" dirty="0"/>
          </a:p>
          <a:p>
            <a:pPr lvl="1"/>
            <a:r>
              <a:rPr lang="en-US" sz="1800" dirty="0"/>
              <a:t>young age </a:t>
            </a:r>
          </a:p>
          <a:p>
            <a:pPr lvl="1"/>
            <a:r>
              <a:rPr lang="en-US" sz="1800" dirty="0"/>
              <a:t>positive family history </a:t>
            </a:r>
            <a:r>
              <a:rPr lang="en-US" sz="1800" dirty="0" smtClean="0"/>
              <a:t>of </a:t>
            </a:r>
            <a:r>
              <a:rPr lang="en-US" sz="1800" dirty="0"/>
              <a:t>breast or ovarian cancer</a:t>
            </a:r>
          </a:p>
        </p:txBody>
      </p:sp>
      <p:sp>
        <p:nvSpPr>
          <p:cNvPr id="6" name="Rectangle 5"/>
          <p:cNvSpPr/>
          <p:nvPr/>
        </p:nvSpPr>
        <p:spPr>
          <a:xfrm>
            <a:off x="7788630" y="6642556"/>
            <a:ext cx="1551843" cy="215444"/>
          </a:xfrm>
          <a:prstGeom prst="rect">
            <a:avLst/>
          </a:prstGeom>
        </p:spPr>
        <p:txBody>
          <a:bodyPr wrap="square">
            <a:spAutoFit/>
          </a:bodyPr>
          <a:lstStyle/>
          <a:p>
            <a:pPr lvl="0">
              <a:spcBef>
                <a:spcPct val="20000"/>
              </a:spcBef>
            </a:pPr>
            <a:r>
              <a:rPr lang="en-US" sz="800" i="1" dirty="0" smtClean="0">
                <a:solidFill>
                  <a:prstClr val="black"/>
                </a:solidFill>
              </a:rPr>
              <a:t>Oncologist 2015;20:357-64</a:t>
            </a:r>
          </a:p>
        </p:txBody>
      </p:sp>
      <p:pic>
        <p:nvPicPr>
          <p:cNvPr id="8" name="Picture 7"/>
          <p:cNvPicPr/>
          <p:nvPr/>
        </p:nvPicPr>
        <p:blipFill rotWithShape="1">
          <a:blip r:embed="rId2"/>
          <a:srcRect l="2412" t="61006" r="49144" b="1"/>
          <a:stretch/>
        </p:blipFill>
        <p:spPr bwMode="auto">
          <a:xfrm>
            <a:off x="5005395" y="3440124"/>
            <a:ext cx="3559157" cy="1678296"/>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3"/>
          <a:srcRect t="-2140" r="49636" b="12997"/>
          <a:stretch/>
        </p:blipFill>
        <p:spPr bwMode="auto">
          <a:xfrm>
            <a:off x="726031" y="3440124"/>
            <a:ext cx="3891221" cy="1733955"/>
          </a:xfrm>
          <a:prstGeom prst="rect">
            <a:avLst/>
          </a:prstGeom>
          <a:ln>
            <a:noFill/>
          </a:ln>
          <a:extLst>
            <a:ext uri="{53640926-AAD7-44d8-BBD7-CCE9431645EC}">
              <a14:shadowObscured xmlns:a14="http://schemas.microsoft.com/office/drawing/2010/main"/>
            </a:ext>
          </a:extLst>
        </p:spPr>
      </p:pic>
      <p:sp>
        <p:nvSpPr>
          <p:cNvPr id="10" name="Content Placeholder 7"/>
          <p:cNvSpPr txBox="1">
            <a:spLocks/>
          </p:cNvSpPr>
          <p:nvPr/>
        </p:nvSpPr>
        <p:spPr>
          <a:xfrm>
            <a:off x="203884" y="5443306"/>
            <a:ext cx="8940116" cy="11811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Despite high percentage of breast cancer in young women of Lebanese and Arab descent </a:t>
            </a:r>
          </a:p>
          <a:p>
            <a:pPr lvl="1"/>
            <a:r>
              <a:rPr lang="en-US" sz="1800" dirty="0" smtClean="0"/>
              <a:t>Prevalence of deleterious BRCA is lower than expected </a:t>
            </a:r>
          </a:p>
          <a:p>
            <a:pPr lvl="1"/>
            <a:r>
              <a:rPr lang="en-US" sz="1800" dirty="0" smtClean="0"/>
              <a:t>Doesn’t support the hypothesis that BRCA mutations alone as a cause</a:t>
            </a:r>
          </a:p>
        </p:txBody>
      </p:sp>
    </p:spTree>
    <p:extLst>
      <p:ext uri="{BB962C8B-B14F-4D97-AF65-F5344CB8AC3E}">
        <p14:creationId xmlns:p14="http://schemas.microsoft.com/office/powerpoint/2010/main" val="771219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SRFC.pdf"/>
          <p:cNvPicPr>
            <a:picLocks noChangeAspect="1"/>
          </p:cNvPicPr>
          <p:nvPr/>
        </p:nvPicPr>
        <p:blipFill rotWithShape="1">
          <a:blip r:embed="rId2">
            <a:extLst>
              <a:ext uri="{28A0092B-C50C-407E-A947-70E740481C1C}">
                <a14:useLocalDpi xmlns:a14="http://schemas.microsoft.com/office/drawing/2010/main" val="0"/>
              </a:ext>
            </a:extLst>
          </a:blip>
          <a:srcRect l="-3823" t="11866" r="-1" b="51185"/>
          <a:stretch/>
        </p:blipFill>
        <p:spPr>
          <a:xfrm>
            <a:off x="0" y="2324563"/>
            <a:ext cx="8971776" cy="3357703"/>
          </a:xfrm>
          <a:prstGeom prst="rect">
            <a:avLst/>
          </a:prstGeom>
        </p:spPr>
      </p:pic>
      <p:sp>
        <p:nvSpPr>
          <p:cNvPr id="3" name="Title 2"/>
          <p:cNvSpPr>
            <a:spLocks noGrp="1"/>
          </p:cNvSpPr>
          <p:nvPr>
            <p:ph type="title"/>
          </p:nvPr>
        </p:nvSpPr>
        <p:spPr>
          <a:xfrm>
            <a:off x="457200" y="260527"/>
            <a:ext cx="8229600" cy="1143000"/>
          </a:xfrm>
        </p:spPr>
        <p:txBody>
          <a:bodyPr>
            <a:noAutofit/>
          </a:bodyPr>
          <a:lstStyle/>
          <a:p>
            <a:r>
              <a:rPr lang="en-US" sz="2400" dirty="0" smtClean="0">
                <a:solidFill>
                  <a:srgbClr val="000090"/>
                </a:solidFill>
              </a:rPr>
              <a:t>Mutations Dramatically increase the risk of developing cancer</a:t>
            </a:r>
            <a:br>
              <a:rPr lang="en-US" sz="2400" dirty="0" smtClean="0">
                <a:solidFill>
                  <a:srgbClr val="000090"/>
                </a:solidFill>
              </a:rPr>
            </a:br>
            <a:r>
              <a:rPr lang="en-US" sz="2400" dirty="0" smtClean="0">
                <a:solidFill>
                  <a:srgbClr val="000090"/>
                </a:solidFill>
              </a:rPr>
              <a:t>Data From Myriad </a:t>
            </a:r>
            <a:r>
              <a:rPr lang="en-US" sz="2400" dirty="0" err="1" smtClean="0">
                <a:solidFill>
                  <a:srgbClr val="000090"/>
                </a:solidFill>
              </a:rPr>
              <a:t>Genetic</a:t>
            </a:r>
            <a:r>
              <a:rPr lang="en-US" sz="2400" baseline="30000" dirty="0" err="1" smtClean="0">
                <a:solidFill>
                  <a:srgbClr val="000090"/>
                </a:solidFill>
              </a:rPr>
              <a:t>R</a:t>
            </a:r>
            <a:endParaRPr lang="en-US" sz="2400" baseline="30000" dirty="0">
              <a:solidFill>
                <a:srgbClr val="000090"/>
              </a:solidFill>
            </a:endParaRPr>
          </a:p>
        </p:txBody>
      </p:sp>
    </p:spTree>
    <p:extLst>
      <p:ext uri="{BB962C8B-B14F-4D97-AF65-F5344CB8AC3E}">
        <p14:creationId xmlns:p14="http://schemas.microsoft.com/office/powerpoint/2010/main" val="7799693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9114"/>
          </a:xfrm>
        </p:spPr>
        <p:txBody>
          <a:bodyPr>
            <a:noAutofit/>
          </a:bodyPr>
          <a:lstStyle/>
          <a:p>
            <a:r>
              <a:rPr lang="en-US" sz="2400" dirty="0" smtClean="0">
                <a:solidFill>
                  <a:srgbClr val="000090"/>
                </a:solidFill>
                <a:latin typeface="Calibri" pitchFamily="34" charset="0"/>
              </a:rPr>
              <a:t>HBOCS: Genetic Testing Debate</a:t>
            </a:r>
            <a:br>
              <a:rPr lang="en-US" sz="2400" dirty="0" smtClean="0">
                <a:solidFill>
                  <a:srgbClr val="000090"/>
                </a:solidFill>
                <a:latin typeface="Calibri" pitchFamily="34" charset="0"/>
              </a:rPr>
            </a:br>
            <a:r>
              <a:rPr lang="en-US" sz="2400" dirty="0" smtClean="0">
                <a:solidFill>
                  <a:srgbClr val="000090"/>
                </a:solidFill>
                <a:latin typeface="Calibri" pitchFamily="34" charset="0"/>
              </a:rPr>
              <a:t>Changing Landscape</a:t>
            </a:r>
            <a:endParaRPr lang="en-US" sz="2400" dirty="0">
              <a:solidFill>
                <a:srgbClr val="000090"/>
              </a:solidFill>
              <a:latin typeface="Calibri" pitchFamily="34" charset="0"/>
            </a:endParaRPr>
          </a:p>
        </p:txBody>
      </p:sp>
      <p:sp>
        <p:nvSpPr>
          <p:cNvPr id="6" name="Text Placeholder 5"/>
          <p:cNvSpPr>
            <a:spLocks noGrp="1"/>
          </p:cNvSpPr>
          <p:nvPr>
            <p:ph type="body" idx="1"/>
          </p:nvPr>
        </p:nvSpPr>
        <p:spPr>
          <a:xfrm>
            <a:off x="158758" y="1385701"/>
            <a:ext cx="4338630" cy="639762"/>
          </a:xfrm>
          <a:solidFill>
            <a:schemeClr val="accent5">
              <a:lumMod val="20000"/>
              <a:lumOff val="80000"/>
            </a:schemeClr>
          </a:solidFill>
          <a:ln>
            <a:solidFill>
              <a:schemeClr val="tx1"/>
            </a:solidFill>
          </a:ln>
        </p:spPr>
        <p:txBody>
          <a:bodyPr anchor="ctr"/>
          <a:lstStyle/>
          <a:p>
            <a:pPr algn="ctr"/>
            <a:r>
              <a:rPr lang="en-US" dirty="0">
                <a:solidFill>
                  <a:srgbClr val="000090"/>
                </a:solidFill>
              </a:rPr>
              <a:t>Single gene testing </a:t>
            </a:r>
          </a:p>
        </p:txBody>
      </p:sp>
      <p:sp>
        <p:nvSpPr>
          <p:cNvPr id="7" name="Content Placeholder 6"/>
          <p:cNvSpPr>
            <a:spLocks noGrp="1"/>
          </p:cNvSpPr>
          <p:nvPr>
            <p:ph sz="half" idx="2"/>
          </p:nvPr>
        </p:nvSpPr>
        <p:spPr>
          <a:xfrm>
            <a:off x="158758" y="2025463"/>
            <a:ext cx="4338630" cy="4294654"/>
          </a:xfrm>
          <a:ln>
            <a:solidFill>
              <a:srgbClr val="000000"/>
            </a:solidFill>
          </a:ln>
        </p:spPr>
        <p:txBody>
          <a:bodyPr>
            <a:normAutofit/>
          </a:bodyPr>
          <a:lstStyle/>
          <a:p>
            <a:r>
              <a:rPr lang="en-US" sz="2200" dirty="0"/>
              <a:t>Traditional Sanger </a:t>
            </a:r>
          </a:p>
          <a:p>
            <a:endParaRPr lang="en-US" sz="2200" dirty="0" smtClean="0"/>
          </a:p>
          <a:p>
            <a:r>
              <a:rPr lang="en-US" sz="2200" dirty="0" smtClean="0"/>
              <a:t>Sequencing </a:t>
            </a:r>
            <a:r>
              <a:rPr lang="en-US" sz="2200" dirty="0"/>
              <a:t>approach </a:t>
            </a:r>
          </a:p>
          <a:p>
            <a:endParaRPr lang="en-US" sz="2200" dirty="0" smtClean="0"/>
          </a:p>
          <a:p>
            <a:r>
              <a:rPr lang="en-US" sz="2200" dirty="0" smtClean="0"/>
              <a:t>Low </a:t>
            </a:r>
            <a:r>
              <a:rPr lang="en-US" sz="2200" dirty="0"/>
              <a:t>throughput </a:t>
            </a:r>
          </a:p>
          <a:p>
            <a:endParaRPr lang="en-US" sz="2200" dirty="0" smtClean="0"/>
          </a:p>
          <a:p>
            <a:r>
              <a:rPr lang="en-US" sz="2200" dirty="0" smtClean="0"/>
              <a:t>High </a:t>
            </a:r>
            <a:r>
              <a:rPr lang="en-US" sz="2200" dirty="0"/>
              <a:t>cost </a:t>
            </a:r>
            <a:r>
              <a:rPr lang="en-US" sz="2200" dirty="0" smtClean="0"/>
              <a:t>for multiple </a:t>
            </a:r>
            <a:r>
              <a:rPr lang="en-US" sz="2200" dirty="0"/>
              <a:t>genes </a:t>
            </a:r>
          </a:p>
          <a:p>
            <a:endParaRPr lang="en-US" sz="2200" dirty="0"/>
          </a:p>
          <a:p>
            <a:r>
              <a:rPr lang="en-US" sz="2200" dirty="0" smtClean="0"/>
              <a:t>Misses </a:t>
            </a:r>
            <a:r>
              <a:rPr lang="en-US" sz="2200" dirty="0"/>
              <a:t>structural rearrangements </a:t>
            </a:r>
          </a:p>
        </p:txBody>
      </p:sp>
      <p:sp>
        <p:nvSpPr>
          <p:cNvPr id="8" name="Text Placeholder 7"/>
          <p:cNvSpPr>
            <a:spLocks noGrp="1"/>
          </p:cNvSpPr>
          <p:nvPr>
            <p:ph type="body" sz="quarter" idx="3"/>
          </p:nvPr>
        </p:nvSpPr>
        <p:spPr>
          <a:xfrm>
            <a:off x="4645025" y="1385701"/>
            <a:ext cx="4351242" cy="639762"/>
          </a:xfrm>
          <a:solidFill>
            <a:schemeClr val="accent5">
              <a:lumMod val="20000"/>
              <a:lumOff val="80000"/>
            </a:schemeClr>
          </a:solidFill>
          <a:ln>
            <a:solidFill>
              <a:schemeClr val="tx1"/>
            </a:solidFill>
          </a:ln>
        </p:spPr>
        <p:txBody>
          <a:bodyPr anchor="ctr"/>
          <a:lstStyle/>
          <a:p>
            <a:pPr algn="ctr"/>
            <a:r>
              <a:rPr lang="en-US" dirty="0" err="1">
                <a:solidFill>
                  <a:srgbClr val="000090"/>
                </a:solidFill>
              </a:rPr>
              <a:t>Multigene</a:t>
            </a:r>
            <a:r>
              <a:rPr lang="en-US" dirty="0">
                <a:solidFill>
                  <a:srgbClr val="000090"/>
                </a:solidFill>
              </a:rPr>
              <a:t> panel </a:t>
            </a:r>
          </a:p>
        </p:txBody>
      </p:sp>
      <p:sp>
        <p:nvSpPr>
          <p:cNvPr id="9" name="Content Placeholder 8"/>
          <p:cNvSpPr>
            <a:spLocks noGrp="1"/>
          </p:cNvSpPr>
          <p:nvPr>
            <p:ph sz="quarter" idx="4"/>
          </p:nvPr>
        </p:nvSpPr>
        <p:spPr>
          <a:xfrm>
            <a:off x="4645025" y="2025463"/>
            <a:ext cx="4351242" cy="4294654"/>
          </a:xfrm>
          <a:ln>
            <a:solidFill>
              <a:srgbClr val="000000"/>
            </a:solidFill>
          </a:ln>
        </p:spPr>
        <p:txBody>
          <a:bodyPr>
            <a:normAutofit/>
          </a:bodyPr>
          <a:lstStyle/>
          <a:p>
            <a:r>
              <a:rPr lang="en-US" sz="2200" b="1" i="1" dirty="0" smtClean="0">
                <a:solidFill>
                  <a:srgbClr val="000090"/>
                </a:solidFill>
              </a:rPr>
              <a:t>Massive </a:t>
            </a:r>
            <a:r>
              <a:rPr lang="en-US" sz="2200" b="1" i="1" dirty="0">
                <a:solidFill>
                  <a:srgbClr val="000090"/>
                </a:solidFill>
              </a:rPr>
              <a:t>parallel sequencing </a:t>
            </a:r>
          </a:p>
          <a:p>
            <a:pPr marL="0" indent="0">
              <a:buNone/>
            </a:pPr>
            <a:endParaRPr lang="en-US" sz="2200" dirty="0"/>
          </a:p>
          <a:p>
            <a:r>
              <a:rPr lang="en-US" sz="2200" b="1" i="1" dirty="0" smtClean="0">
                <a:solidFill>
                  <a:srgbClr val="000090"/>
                </a:solidFill>
              </a:rPr>
              <a:t>High </a:t>
            </a:r>
            <a:r>
              <a:rPr lang="en-US" sz="2000" dirty="0"/>
              <a:t>throughput </a:t>
            </a:r>
          </a:p>
          <a:p>
            <a:endParaRPr lang="en-US" sz="2200" b="1" i="1" dirty="0" smtClean="0">
              <a:solidFill>
                <a:srgbClr val="000090"/>
              </a:solidFill>
            </a:endParaRPr>
          </a:p>
          <a:p>
            <a:r>
              <a:rPr lang="en-US" sz="2200" b="1" i="1" dirty="0" smtClean="0">
                <a:solidFill>
                  <a:srgbClr val="000090"/>
                </a:solidFill>
              </a:rPr>
              <a:t>Lower </a:t>
            </a:r>
            <a:r>
              <a:rPr lang="en-US" sz="2200" b="1" i="1" dirty="0">
                <a:solidFill>
                  <a:srgbClr val="000090"/>
                </a:solidFill>
              </a:rPr>
              <a:t>cost </a:t>
            </a:r>
            <a:r>
              <a:rPr lang="en-US" sz="2200" dirty="0" smtClean="0"/>
              <a:t>for multiple </a:t>
            </a:r>
            <a:r>
              <a:rPr lang="en-US" sz="2200" dirty="0"/>
              <a:t>genes </a:t>
            </a:r>
          </a:p>
          <a:p>
            <a:endParaRPr lang="en-US" sz="2200" dirty="0"/>
          </a:p>
          <a:p>
            <a:r>
              <a:rPr lang="en-US" sz="2200" b="1" i="1" dirty="0" smtClean="0">
                <a:solidFill>
                  <a:srgbClr val="000090"/>
                </a:solidFill>
              </a:rPr>
              <a:t>Better </a:t>
            </a:r>
            <a:r>
              <a:rPr lang="en-US" sz="2200" b="1" i="1" dirty="0">
                <a:solidFill>
                  <a:srgbClr val="000090"/>
                </a:solidFill>
              </a:rPr>
              <a:t>assessment of rearrangements </a:t>
            </a:r>
          </a:p>
          <a:p>
            <a:endParaRPr lang="en-US" sz="2200" dirty="0"/>
          </a:p>
          <a:p>
            <a:r>
              <a:rPr lang="en-US" sz="2200" b="1" i="1" dirty="0" smtClean="0">
                <a:solidFill>
                  <a:srgbClr val="FF0000"/>
                </a:solidFill>
              </a:rPr>
              <a:t>Large </a:t>
            </a:r>
            <a:r>
              <a:rPr lang="en-US" sz="2200" b="1" i="1" dirty="0">
                <a:solidFill>
                  <a:srgbClr val="FF0000"/>
                </a:solidFill>
              </a:rPr>
              <a:t>number of VUS </a:t>
            </a:r>
          </a:p>
        </p:txBody>
      </p:sp>
      <p:sp>
        <p:nvSpPr>
          <p:cNvPr id="4" name="Rectangle 3"/>
          <p:cNvSpPr/>
          <p:nvPr/>
        </p:nvSpPr>
        <p:spPr>
          <a:xfrm>
            <a:off x="4850928" y="6627168"/>
            <a:ext cx="4293072" cy="215444"/>
          </a:xfrm>
          <a:prstGeom prst="rect">
            <a:avLst/>
          </a:prstGeom>
        </p:spPr>
        <p:txBody>
          <a:bodyPr wrap="square">
            <a:spAutoFit/>
          </a:bodyPr>
          <a:lstStyle/>
          <a:p>
            <a:pPr algn="r"/>
            <a:r>
              <a:rPr lang="en-US" sz="800" dirty="0"/>
              <a:t>VUS, variants of uncertain significance </a:t>
            </a:r>
            <a:r>
              <a:rPr lang="en-US" sz="800" dirty="0" err="1"/>
              <a:t>www.cancer.gov</a:t>
            </a:r>
            <a:r>
              <a:rPr lang="en-US" sz="800" dirty="0"/>
              <a:t>/</a:t>
            </a:r>
            <a:r>
              <a:rPr lang="en-US" sz="800" dirty="0" err="1"/>
              <a:t>cancertopics</a:t>
            </a:r>
            <a:r>
              <a:rPr lang="en-US" sz="800" dirty="0"/>
              <a:t>/pdq/genetics/overview. </a:t>
            </a:r>
            <a:endParaRPr lang="en-US" sz="800" dirty="0">
              <a:effectLst/>
            </a:endParaRPr>
          </a:p>
        </p:txBody>
      </p:sp>
    </p:spTree>
    <p:extLst>
      <p:ext uri="{BB962C8B-B14F-4D97-AF65-F5344CB8AC3E}">
        <p14:creationId xmlns:p14="http://schemas.microsoft.com/office/powerpoint/2010/main" val="2049682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497"/>
            <a:ext cx="9144000" cy="381000"/>
          </a:xfrm>
        </p:spPr>
        <p:txBody>
          <a:bodyPr>
            <a:noAutofit/>
          </a:bodyPr>
          <a:lstStyle/>
          <a:p>
            <a:r>
              <a:rPr lang="en-US" sz="2400" dirty="0" smtClean="0">
                <a:solidFill>
                  <a:srgbClr val="000090"/>
                </a:solidFill>
                <a:latin typeface="Calibri" pitchFamily="34" charset="0"/>
              </a:rPr>
              <a:t>HBOCS: Genetic testing</a:t>
            </a:r>
            <a:br>
              <a:rPr lang="en-US" sz="2400" dirty="0" smtClean="0">
                <a:solidFill>
                  <a:srgbClr val="000090"/>
                </a:solidFill>
                <a:latin typeface="Calibri" pitchFamily="34" charset="0"/>
              </a:rPr>
            </a:br>
            <a:r>
              <a:rPr lang="en-US" sz="2400" dirty="0" smtClean="0">
                <a:solidFill>
                  <a:srgbClr val="000090"/>
                </a:solidFill>
              </a:rPr>
              <a:t>Things to consider</a:t>
            </a:r>
            <a:endParaRPr lang="en-US" sz="2400" dirty="0">
              <a:solidFill>
                <a:srgbClr val="000090"/>
              </a:solidFill>
              <a:latin typeface="Calibri" pitchFamily="34" charset="0"/>
            </a:endParaRPr>
          </a:p>
        </p:txBody>
      </p:sp>
      <p:sp>
        <p:nvSpPr>
          <p:cNvPr id="3" name="Content Placeholder 2"/>
          <p:cNvSpPr>
            <a:spLocks noGrp="1"/>
          </p:cNvSpPr>
          <p:nvPr>
            <p:ph idx="1"/>
          </p:nvPr>
        </p:nvSpPr>
        <p:spPr>
          <a:xfrm>
            <a:off x="365975" y="934982"/>
            <a:ext cx="8486219" cy="2889959"/>
          </a:xfrm>
          <a:solidFill>
            <a:srgbClr val="DCE6F2"/>
          </a:solidFill>
          <a:ln>
            <a:solidFill>
              <a:schemeClr val="tx1"/>
            </a:solidFill>
          </a:ln>
        </p:spPr>
        <p:txBody>
          <a:bodyPr>
            <a:noAutofit/>
          </a:bodyPr>
          <a:lstStyle/>
          <a:p>
            <a:pPr marL="400050">
              <a:buFont typeface="+mj-lt"/>
              <a:buAutoNum type="arabicPeriod"/>
            </a:pPr>
            <a:r>
              <a:rPr lang="en-US" sz="2200" dirty="0"/>
              <a:t>I</a:t>
            </a:r>
            <a:r>
              <a:rPr lang="en-US" sz="2200" dirty="0" smtClean="0"/>
              <a:t>ncrease in complexity of testing technology</a:t>
            </a:r>
          </a:p>
          <a:p>
            <a:pPr marL="0" indent="0">
              <a:buNone/>
            </a:pPr>
            <a:endParaRPr lang="en-US" sz="2200" dirty="0" smtClean="0"/>
          </a:p>
          <a:p>
            <a:pPr marL="400050">
              <a:buFont typeface="+mj-lt"/>
              <a:buAutoNum type="arabicPeriod"/>
            </a:pPr>
            <a:r>
              <a:rPr lang="en-US" sz="2200" dirty="0"/>
              <a:t>U</a:t>
            </a:r>
            <a:r>
              <a:rPr lang="en-US" sz="2200" dirty="0" smtClean="0"/>
              <a:t>ncertainty </a:t>
            </a:r>
            <a:r>
              <a:rPr lang="en-US" sz="2200" dirty="0"/>
              <a:t>in the interpretation of the </a:t>
            </a:r>
            <a:r>
              <a:rPr lang="en-US" sz="2200" dirty="0" smtClean="0"/>
              <a:t>results</a:t>
            </a:r>
          </a:p>
          <a:p>
            <a:pPr marL="400050">
              <a:buFont typeface="+mj-lt"/>
              <a:buAutoNum type="arabicPeriod"/>
            </a:pPr>
            <a:endParaRPr lang="en-US" sz="2200" dirty="0" smtClean="0"/>
          </a:p>
          <a:p>
            <a:pPr marL="400050">
              <a:buFont typeface="+mj-lt"/>
              <a:buAutoNum type="arabicPeriod"/>
            </a:pPr>
            <a:r>
              <a:rPr lang="en-US" sz="2200" dirty="0"/>
              <a:t>R</a:t>
            </a:r>
            <a:r>
              <a:rPr lang="en-US" sz="2200" dirty="0" smtClean="0"/>
              <a:t>ange </a:t>
            </a:r>
            <a:r>
              <a:rPr lang="en-US" sz="2200" dirty="0"/>
              <a:t>of potentially identifiable cancer-</a:t>
            </a:r>
            <a:r>
              <a:rPr lang="en-US" sz="2200" dirty="0" smtClean="0"/>
              <a:t>risk</a:t>
            </a:r>
          </a:p>
          <a:p>
            <a:pPr marL="400050">
              <a:buFont typeface="+mj-lt"/>
              <a:buAutoNum type="arabicPeriod"/>
            </a:pPr>
            <a:endParaRPr lang="en-US" sz="2200" dirty="0" smtClean="0"/>
          </a:p>
          <a:p>
            <a:pPr marL="400050">
              <a:buFont typeface="+mj-lt"/>
              <a:buAutoNum type="arabicPeriod"/>
            </a:pPr>
            <a:r>
              <a:rPr lang="en-US" sz="2200" dirty="0"/>
              <a:t>N</a:t>
            </a:r>
            <a:r>
              <a:rPr lang="en-US" sz="2200" dirty="0" smtClean="0"/>
              <a:t>eed </a:t>
            </a:r>
            <a:r>
              <a:rPr lang="en-US" sz="2200" dirty="0"/>
              <a:t>for evaluating the likelihood of </a:t>
            </a:r>
            <a:r>
              <a:rPr lang="en-US" sz="2200" dirty="0" smtClean="0"/>
              <a:t>of </a:t>
            </a:r>
            <a:r>
              <a:rPr lang="en-US" sz="2200" dirty="0"/>
              <a:t>a hereditary cancer </a:t>
            </a:r>
            <a:r>
              <a:rPr lang="en-US" sz="2200" dirty="0" smtClean="0"/>
              <a:t>syndrome</a:t>
            </a:r>
          </a:p>
        </p:txBody>
      </p:sp>
      <p:sp>
        <p:nvSpPr>
          <p:cNvPr id="4" name="Rectangle 3"/>
          <p:cNvSpPr/>
          <p:nvPr/>
        </p:nvSpPr>
        <p:spPr>
          <a:xfrm>
            <a:off x="0" y="6519446"/>
            <a:ext cx="9144000" cy="338554"/>
          </a:xfrm>
          <a:prstGeom prst="rect">
            <a:avLst/>
          </a:prstGeom>
        </p:spPr>
        <p:txBody>
          <a:bodyPr wrap="square">
            <a:spAutoFit/>
          </a:bodyPr>
          <a:lstStyle/>
          <a:p>
            <a:pPr lvl="0">
              <a:spcBef>
                <a:spcPct val="20000"/>
              </a:spcBef>
            </a:pPr>
            <a:r>
              <a:rPr lang="en-US" sz="800" i="1" dirty="0" smtClean="0">
                <a:solidFill>
                  <a:prstClr val="black"/>
                </a:solidFill>
              </a:rPr>
              <a:t>1. Ohio Cancer Incidence Surveillance System, Ohio Department of Health, 2011 2. Anderson MR et </a:t>
            </a:r>
            <a:r>
              <a:rPr lang="en-US" sz="800" i="1" dirty="0">
                <a:solidFill>
                  <a:prstClr val="black"/>
                </a:solidFill>
              </a:rPr>
              <a:t>al. </a:t>
            </a:r>
            <a:r>
              <a:rPr lang="en-US" sz="800" i="1" dirty="0" smtClean="0">
                <a:solidFill>
                  <a:prstClr val="black"/>
                </a:solidFill>
              </a:rPr>
              <a:t>Cancer </a:t>
            </a:r>
            <a:r>
              <a:rPr lang="en-US" sz="800" i="1" dirty="0">
                <a:solidFill>
                  <a:prstClr val="black"/>
                </a:solidFill>
              </a:rPr>
              <a:t>2008;113:484-489</a:t>
            </a:r>
            <a:r>
              <a:rPr lang="en-US" sz="800" i="1" dirty="0" smtClean="0">
                <a:solidFill>
                  <a:prstClr val="black"/>
                </a:solidFill>
              </a:rPr>
              <a:t>. 3.  </a:t>
            </a:r>
            <a:r>
              <a:rPr lang="en-US" sz="800" i="1" dirty="0">
                <a:solidFill>
                  <a:prstClr val="black"/>
                </a:solidFill>
              </a:rPr>
              <a:t>Myers </a:t>
            </a:r>
            <a:r>
              <a:rPr lang="en-US" sz="800" i="1" dirty="0" smtClean="0">
                <a:solidFill>
                  <a:prstClr val="black"/>
                </a:solidFill>
              </a:rPr>
              <a:t>ER et </a:t>
            </a:r>
            <a:r>
              <a:rPr lang="en-US" sz="800" i="1" dirty="0">
                <a:solidFill>
                  <a:prstClr val="black"/>
                </a:solidFill>
              </a:rPr>
              <a:t>al. </a:t>
            </a:r>
            <a:r>
              <a:rPr lang="en-US" sz="800" i="1" dirty="0" smtClean="0">
                <a:solidFill>
                  <a:prstClr val="black"/>
                </a:solidFill>
              </a:rPr>
              <a:t>Evidence </a:t>
            </a:r>
            <a:r>
              <a:rPr lang="en-US" sz="800" i="1" dirty="0">
                <a:solidFill>
                  <a:prstClr val="black"/>
                </a:solidFill>
              </a:rPr>
              <a:t>Report Technology Assessment 2006 full report </a:t>
            </a:r>
            <a:r>
              <a:rPr lang="en-US" sz="800" i="1" dirty="0" smtClean="0">
                <a:solidFill>
                  <a:prstClr val="black"/>
                </a:solidFill>
              </a:rPr>
              <a:t>1-145. 4. Cancer </a:t>
            </a:r>
            <a:r>
              <a:rPr lang="en-US" sz="800" i="1" dirty="0">
                <a:solidFill>
                  <a:prstClr val="black"/>
                </a:solidFill>
              </a:rPr>
              <a:t>Research UK. http://</a:t>
            </a:r>
            <a:r>
              <a:rPr lang="en-US" sz="800" i="1" dirty="0" smtClean="0">
                <a:solidFill>
                  <a:prstClr val="black"/>
                </a:solidFill>
              </a:rPr>
              <a:t>info.cancerresearchuk.org/cancerstats/types/ovary/survival/index.htm#Five-year</a:t>
            </a:r>
          </a:p>
        </p:txBody>
      </p:sp>
      <p:sp>
        <p:nvSpPr>
          <p:cNvPr id="5" name="Content Placeholder 2"/>
          <p:cNvSpPr txBox="1">
            <a:spLocks/>
          </p:cNvSpPr>
          <p:nvPr/>
        </p:nvSpPr>
        <p:spPr>
          <a:xfrm>
            <a:off x="345292" y="5093031"/>
            <a:ext cx="8486219" cy="1256969"/>
          </a:xfrm>
          <a:prstGeom prst="rect">
            <a:avLst/>
          </a:prstGeom>
          <a:solidFill>
            <a:srgbClr val="FF6600"/>
          </a:solidFill>
          <a:ln>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None/>
            </a:pPr>
            <a:r>
              <a:rPr lang="en-US" sz="2200" dirty="0" smtClean="0"/>
              <a:t>Choosing the appropriate test/panel, and interpreting the result, all clearly argue that </a:t>
            </a:r>
          </a:p>
          <a:p>
            <a:pPr marL="57150" indent="0" algn="ctr">
              <a:buNone/>
            </a:pPr>
            <a:r>
              <a:rPr lang="en-US" sz="2200" b="1" i="1" dirty="0" smtClean="0">
                <a:solidFill>
                  <a:srgbClr val="000090"/>
                </a:solidFill>
              </a:rPr>
              <a:t>the first step in patient assessment should be genetic counseling</a:t>
            </a:r>
            <a:endParaRPr lang="en-US" sz="2200" b="1" i="1" dirty="0">
              <a:solidFill>
                <a:srgbClr val="000090"/>
              </a:solidFill>
            </a:endParaRPr>
          </a:p>
        </p:txBody>
      </p:sp>
      <p:sp>
        <p:nvSpPr>
          <p:cNvPr id="6" name="Down Arrow 5"/>
          <p:cNvSpPr/>
          <p:nvPr/>
        </p:nvSpPr>
        <p:spPr>
          <a:xfrm>
            <a:off x="4386964" y="3929531"/>
            <a:ext cx="484632" cy="100105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350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7675"/>
          </a:xfrm>
        </p:spPr>
        <p:txBody>
          <a:bodyPr>
            <a:noAutofit/>
          </a:bodyPr>
          <a:lstStyle/>
          <a:p>
            <a:r>
              <a:rPr lang="en-US" sz="2400" dirty="0" smtClean="0">
                <a:solidFill>
                  <a:srgbClr val="000090"/>
                </a:solidFill>
                <a:latin typeface="Calibri" pitchFamily="34" charset="0"/>
              </a:rPr>
              <a:t>HBOCS: Genetic counseling</a:t>
            </a:r>
            <a:br>
              <a:rPr lang="en-US" sz="2400" dirty="0" smtClean="0">
                <a:solidFill>
                  <a:srgbClr val="000090"/>
                </a:solidFill>
                <a:latin typeface="Calibri" pitchFamily="34" charset="0"/>
              </a:rPr>
            </a:br>
            <a:r>
              <a:rPr lang="en-US" sz="2400" b="1" i="1" dirty="0" smtClean="0">
                <a:solidFill>
                  <a:srgbClr val="000090"/>
                </a:solidFill>
              </a:rPr>
              <a:t>Assessment for the presence of an inherited cancer syndrome </a:t>
            </a:r>
            <a:endParaRPr lang="en-US" sz="2400" b="1" i="1" dirty="0">
              <a:solidFill>
                <a:srgbClr val="000090"/>
              </a:solidFill>
              <a:latin typeface="Calibri" pitchFamily="34" charset="0"/>
            </a:endParaRPr>
          </a:p>
        </p:txBody>
      </p:sp>
      <p:sp>
        <p:nvSpPr>
          <p:cNvPr id="3" name="Content Placeholder 2"/>
          <p:cNvSpPr>
            <a:spLocks noGrp="1"/>
          </p:cNvSpPr>
          <p:nvPr>
            <p:ph idx="1"/>
          </p:nvPr>
        </p:nvSpPr>
        <p:spPr>
          <a:xfrm>
            <a:off x="354835" y="1400545"/>
            <a:ext cx="8789165" cy="4526400"/>
          </a:xfrm>
        </p:spPr>
        <p:txBody>
          <a:bodyPr>
            <a:noAutofit/>
          </a:bodyPr>
          <a:lstStyle/>
          <a:p>
            <a:r>
              <a:rPr lang="en-US" sz="2400" dirty="0" smtClean="0"/>
              <a:t>Education</a:t>
            </a:r>
          </a:p>
          <a:p>
            <a:endParaRPr lang="en-US" sz="2400" dirty="0"/>
          </a:p>
          <a:p>
            <a:r>
              <a:rPr lang="en-US" sz="2400" dirty="0" smtClean="0"/>
              <a:t>Counseling </a:t>
            </a:r>
            <a:endParaRPr lang="en-US" sz="2400" dirty="0"/>
          </a:p>
          <a:p>
            <a:endParaRPr lang="en-US" sz="2400" dirty="0" smtClean="0"/>
          </a:p>
          <a:p>
            <a:r>
              <a:rPr lang="en-US" sz="2400" dirty="0" smtClean="0"/>
              <a:t>Evaluation </a:t>
            </a:r>
            <a:r>
              <a:rPr lang="en-US" sz="2400" dirty="0"/>
              <a:t>of available </a:t>
            </a:r>
            <a:r>
              <a:rPr lang="en-US" sz="2400" dirty="0" smtClean="0"/>
              <a:t>tumor by IHC and MSI (</a:t>
            </a:r>
            <a:r>
              <a:rPr lang="en-US" sz="2400" b="1" i="1" u="sng" dirty="0" smtClean="0">
                <a:solidFill>
                  <a:srgbClr val="000090"/>
                </a:solidFill>
              </a:rPr>
              <a:t>somatic mutations</a:t>
            </a:r>
            <a:r>
              <a:rPr lang="en-US" sz="2400" dirty="0" smtClean="0"/>
              <a:t>)</a:t>
            </a:r>
          </a:p>
          <a:p>
            <a:endParaRPr lang="en-US" sz="2400" dirty="0" smtClean="0"/>
          </a:p>
          <a:p>
            <a:r>
              <a:rPr lang="en-US" sz="2400" dirty="0" smtClean="0"/>
              <a:t>Genetic counselor or others with </a:t>
            </a:r>
            <a:r>
              <a:rPr lang="en-US" sz="2400" b="1" i="1" dirty="0">
                <a:solidFill>
                  <a:srgbClr val="000090"/>
                </a:solidFill>
              </a:rPr>
              <a:t>expertise in cancer </a:t>
            </a:r>
            <a:r>
              <a:rPr lang="en-US" sz="2400" b="1" i="1" dirty="0" smtClean="0">
                <a:solidFill>
                  <a:srgbClr val="000090"/>
                </a:solidFill>
              </a:rPr>
              <a:t>genetics </a:t>
            </a:r>
            <a:endParaRPr lang="en-US" sz="2400" b="1" i="1" dirty="0">
              <a:solidFill>
                <a:srgbClr val="000090"/>
              </a:solidFill>
            </a:endParaRPr>
          </a:p>
          <a:p>
            <a:endParaRPr lang="en-US" sz="2400" dirty="0" smtClean="0"/>
          </a:p>
          <a:p>
            <a:r>
              <a:rPr lang="en-US" sz="2400" b="1" i="1" u="sng" dirty="0" smtClean="0">
                <a:solidFill>
                  <a:srgbClr val="000090"/>
                </a:solidFill>
              </a:rPr>
              <a:t>Germline</a:t>
            </a:r>
            <a:r>
              <a:rPr lang="en-US" sz="2400" b="1" i="1" dirty="0" smtClean="0">
                <a:solidFill>
                  <a:srgbClr val="000090"/>
                </a:solidFill>
              </a:rPr>
              <a:t> </a:t>
            </a:r>
            <a:r>
              <a:rPr lang="en-US" sz="2400" b="1" i="1" dirty="0">
                <a:solidFill>
                  <a:srgbClr val="000090"/>
                </a:solidFill>
              </a:rPr>
              <a:t>genetic </a:t>
            </a:r>
            <a:r>
              <a:rPr lang="en-US" sz="2400" b="1" i="1" dirty="0" smtClean="0">
                <a:solidFill>
                  <a:srgbClr val="000090"/>
                </a:solidFill>
              </a:rPr>
              <a:t>testing</a:t>
            </a:r>
            <a:endParaRPr lang="en-US" sz="2400" b="1" i="1" dirty="0">
              <a:solidFill>
                <a:srgbClr val="000090"/>
              </a:solidFill>
            </a:endParaRPr>
          </a:p>
        </p:txBody>
      </p:sp>
      <p:sp>
        <p:nvSpPr>
          <p:cNvPr id="4" name="Rectangle 3"/>
          <p:cNvSpPr/>
          <p:nvPr/>
        </p:nvSpPr>
        <p:spPr>
          <a:xfrm>
            <a:off x="0" y="6519446"/>
            <a:ext cx="9144000" cy="338554"/>
          </a:xfrm>
          <a:prstGeom prst="rect">
            <a:avLst/>
          </a:prstGeom>
        </p:spPr>
        <p:txBody>
          <a:bodyPr wrap="square">
            <a:spAutoFit/>
          </a:bodyPr>
          <a:lstStyle/>
          <a:p>
            <a:pPr lvl="0">
              <a:spcBef>
                <a:spcPct val="20000"/>
              </a:spcBef>
            </a:pPr>
            <a:r>
              <a:rPr lang="en-US" sz="800" i="1" dirty="0" smtClean="0">
                <a:solidFill>
                  <a:prstClr val="black"/>
                </a:solidFill>
              </a:rPr>
              <a:t>1. Ohio Cancer Incidence Surveillance System, Ohio Department of Health, 2011 2. Anderson MR et </a:t>
            </a:r>
            <a:r>
              <a:rPr lang="en-US" sz="800" i="1" dirty="0">
                <a:solidFill>
                  <a:prstClr val="black"/>
                </a:solidFill>
              </a:rPr>
              <a:t>al. </a:t>
            </a:r>
            <a:r>
              <a:rPr lang="en-US" sz="800" i="1" dirty="0" smtClean="0">
                <a:solidFill>
                  <a:prstClr val="black"/>
                </a:solidFill>
              </a:rPr>
              <a:t>Cancer </a:t>
            </a:r>
            <a:r>
              <a:rPr lang="en-US" sz="800" i="1" dirty="0">
                <a:solidFill>
                  <a:prstClr val="black"/>
                </a:solidFill>
              </a:rPr>
              <a:t>2008;113:484-489</a:t>
            </a:r>
            <a:r>
              <a:rPr lang="en-US" sz="800" i="1" dirty="0" smtClean="0">
                <a:solidFill>
                  <a:prstClr val="black"/>
                </a:solidFill>
              </a:rPr>
              <a:t>. 3.  </a:t>
            </a:r>
            <a:r>
              <a:rPr lang="en-US" sz="800" i="1" dirty="0">
                <a:solidFill>
                  <a:prstClr val="black"/>
                </a:solidFill>
              </a:rPr>
              <a:t>Myers </a:t>
            </a:r>
            <a:r>
              <a:rPr lang="en-US" sz="800" i="1" dirty="0" smtClean="0">
                <a:solidFill>
                  <a:prstClr val="black"/>
                </a:solidFill>
              </a:rPr>
              <a:t>ER et </a:t>
            </a:r>
            <a:r>
              <a:rPr lang="en-US" sz="800" i="1" dirty="0">
                <a:solidFill>
                  <a:prstClr val="black"/>
                </a:solidFill>
              </a:rPr>
              <a:t>al. </a:t>
            </a:r>
            <a:r>
              <a:rPr lang="en-US" sz="800" i="1" dirty="0" smtClean="0">
                <a:solidFill>
                  <a:prstClr val="black"/>
                </a:solidFill>
              </a:rPr>
              <a:t>Evidence </a:t>
            </a:r>
            <a:r>
              <a:rPr lang="en-US" sz="800" i="1" dirty="0">
                <a:solidFill>
                  <a:prstClr val="black"/>
                </a:solidFill>
              </a:rPr>
              <a:t>Report Technology Assessment 2006 full report </a:t>
            </a:r>
            <a:r>
              <a:rPr lang="en-US" sz="800" i="1" dirty="0" smtClean="0">
                <a:solidFill>
                  <a:prstClr val="black"/>
                </a:solidFill>
              </a:rPr>
              <a:t>1-145. 4. Cancer </a:t>
            </a:r>
            <a:r>
              <a:rPr lang="en-US" sz="800" i="1" dirty="0">
                <a:solidFill>
                  <a:prstClr val="black"/>
                </a:solidFill>
              </a:rPr>
              <a:t>Research UK. http://</a:t>
            </a:r>
            <a:r>
              <a:rPr lang="en-US" sz="800" i="1" dirty="0" smtClean="0">
                <a:solidFill>
                  <a:prstClr val="black"/>
                </a:solidFill>
              </a:rPr>
              <a:t>info.cancerresearchuk.org/cancerstats/types/ovary/survival/index.htm#Five-year</a:t>
            </a:r>
          </a:p>
        </p:txBody>
      </p:sp>
    </p:spTree>
    <p:extLst>
      <p:ext uri="{BB962C8B-B14F-4D97-AF65-F5344CB8AC3E}">
        <p14:creationId xmlns:p14="http://schemas.microsoft.com/office/powerpoint/2010/main" val="16625760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SRFC.pdf"/>
          <p:cNvPicPr>
            <a:picLocks noChangeAspect="1"/>
          </p:cNvPicPr>
          <p:nvPr/>
        </p:nvPicPr>
        <p:blipFill rotWithShape="1">
          <a:blip r:embed="rId2">
            <a:extLst>
              <a:ext uri="{28A0092B-C50C-407E-A947-70E740481C1C}">
                <a14:useLocalDpi xmlns:a14="http://schemas.microsoft.com/office/drawing/2010/main" val="0"/>
              </a:ext>
            </a:extLst>
          </a:blip>
          <a:srcRect l="-3015" t="60764" r="-1" b="2658"/>
          <a:stretch/>
        </p:blipFill>
        <p:spPr>
          <a:xfrm>
            <a:off x="0" y="729018"/>
            <a:ext cx="9144000" cy="2824250"/>
          </a:xfrm>
          <a:prstGeom prst="rect">
            <a:avLst/>
          </a:prstGeom>
        </p:spPr>
      </p:pic>
      <p:sp>
        <p:nvSpPr>
          <p:cNvPr id="3" name="Title 2"/>
          <p:cNvSpPr>
            <a:spLocks noGrp="1"/>
          </p:cNvSpPr>
          <p:nvPr>
            <p:ph type="title"/>
          </p:nvPr>
        </p:nvSpPr>
        <p:spPr>
          <a:xfrm>
            <a:off x="457200" y="0"/>
            <a:ext cx="8229600" cy="587913"/>
          </a:xfrm>
        </p:spPr>
        <p:txBody>
          <a:bodyPr>
            <a:normAutofit/>
          </a:bodyPr>
          <a:lstStyle/>
          <a:p>
            <a:r>
              <a:rPr lang="en-US" sz="2800" dirty="0" smtClean="0">
                <a:solidFill>
                  <a:srgbClr val="000090"/>
                </a:solidFill>
              </a:rPr>
              <a:t>Risk reducing interventions/procedures</a:t>
            </a:r>
            <a:endParaRPr lang="en-US" sz="2800" dirty="0">
              <a:solidFill>
                <a:srgbClr val="000090"/>
              </a:solidFill>
            </a:endParaRPr>
          </a:p>
        </p:txBody>
      </p:sp>
      <p:sp>
        <p:nvSpPr>
          <p:cNvPr id="4" name="Rectangle 3"/>
          <p:cNvSpPr/>
          <p:nvPr/>
        </p:nvSpPr>
        <p:spPr>
          <a:xfrm>
            <a:off x="0" y="6627168"/>
            <a:ext cx="9144000" cy="230832"/>
          </a:xfrm>
          <a:prstGeom prst="rect">
            <a:avLst/>
          </a:prstGeom>
        </p:spPr>
        <p:txBody>
          <a:bodyPr wrap="square">
            <a:spAutoFit/>
          </a:bodyPr>
          <a:lstStyle/>
          <a:p>
            <a:r>
              <a:rPr lang="en-US" sz="900" i="1" dirty="0" err="1"/>
              <a:t>Cortesi</a:t>
            </a:r>
            <a:r>
              <a:rPr lang="en-US" sz="900" i="1" dirty="0"/>
              <a:t>, L., A. Toss, and E. De </a:t>
            </a:r>
            <a:r>
              <a:rPr lang="en-US" sz="900" i="1" dirty="0" err="1"/>
              <a:t>Matteis</a:t>
            </a:r>
            <a:r>
              <a:rPr lang="en-US" sz="900" i="1" dirty="0"/>
              <a:t>. "Preventive Strategies for Ovarian Cancer." (</a:t>
            </a:r>
            <a:r>
              <a:rPr lang="en-US" sz="900" i="1" dirty="0" smtClean="0"/>
              <a:t>2013), Rice</a:t>
            </a:r>
            <a:r>
              <a:rPr lang="en-US" sz="900" i="1" dirty="0"/>
              <a:t>, Megan S. et al, International Journal of Cancer(2013</a:t>
            </a:r>
            <a:r>
              <a:rPr lang="en-US" sz="900" i="1" dirty="0" smtClean="0"/>
              <a:t>), </a:t>
            </a:r>
            <a:r>
              <a:rPr lang="en-US" sz="900" i="1" dirty="0" err="1" smtClean="0"/>
              <a:t>Aderson</a:t>
            </a:r>
            <a:r>
              <a:rPr lang="en-US" sz="900" i="1" dirty="0" smtClean="0"/>
              <a:t> </a:t>
            </a:r>
            <a:r>
              <a:rPr lang="en-US" sz="900" i="1" dirty="0"/>
              <a:t>et al. </a:t>
            </a:r>
            <a:r>
              <a:rPr lang="it-IT" sz="900" i="1" dirty="0" err="1"/>
              <a:t>Int</a:t>
            </a:r>
            <a:r>
              <a:rPr lang="it-IT" sz="900" i="1" dirty="0"/>
              <a:t> </a:t>
            </a:r>
            <a:r>
              <a:rPr lang="it-IT" sz="900" i="1" dirty="0" err="1"/>
              <a:t>J</a:t>
            </a:r>
            <a:r>
              <a:rPr lang="it-IT" sz="900" i="1" dirty="0"/>
              <a:t> </a:t>
            </a:r>
            <a:r>
              <a:rPr lang="it-IT" sz="900" i="1" dirty="0" err="1"/>
              <a:t>Gynecol</a:t>
            </a:r>
            <a:r>
              <a:rPr lang="it-IT" sz="900" i="1" dirty="0"/>
              <a:t> </a:t>
            </a:r>
            <a:r>
              <a:rPr lang="it-IT" sz="900" i="1" dirty="0" err="1"/>
              <a:t>Cancer</a:t>
            </a:r>
            <a:r>
              <a:rPr lang="it-IT" sz="900" i="1" dirty="0"/>
              <a:t> </a:t>
            </a:r>
            <a:r>
              <a:rPr lang="it-IT" sz="900" i="1" dirty="0" smtClean="0"/>
              <a:t>2013</a:t>
            </a:r>
            <a:endParaRPr lang="en-US" sz="900" i="1" dirty="0"/>
          </a:p>
        </p:txBody>
      </p:sp>
      <p:graphicFrame>
        <p:nvGraphicFramePr>
          <p:cNvPr id="5" name="Table 4"/>
          <p:cNvGraphicFramePr>
            <a:graphicFrameLocks noGrp="1"/>
          </p:cNvGraphicFramePr>
          <p:nvPr>
            <p:extLst>
              <p:ext uri="{D42A27DB-BD31-4B8C-83A1-F6EECF244321}">
                <p14:modId xmlns:p14="http://schemas.microsoft.com/office/powerpoint/2010/main" val="45868353"/>
              </p:ext>
            </p:extLst>
          </p:nvPr>
        </p:nvGraphicFramePr>
        <p:xfrm>
          <a:off x="457200" y="3886789"/>
          <a:ext cx="8139920" cy="2586909"/>
        </p:xfrm>
        <a:graphic>
          <a:graphicData uri="http://schemas.openxmlformats.org/drawingml/2006/table">
            <a:tbl>
              <a:tblPr firstRow="1" bandRow="1">
                <a:tableStyleId>{5C22544A-7EE6-4342-B048-85BDC9FD1C3A}</a:tableStyleId>
              </a:tblPr>
              <a:tblGrid>
                <a:gridCol w="4152622"/>
                <a:gridCol w="3987298"/>
              </a:tblGrid>
              <a:tr h="590680">
                <a:tc>
                  <a:txBody>
                    <a:bodyPr/>
                    <a:lstStyle/>
                    <a:p>
                      <a:r>
                        <a:rPr lang="en-US" sz="2400" dirty="0" smtClean="0"/>
                        <a:t>Procedure</a:t>
                      </a:r>
                      <a:endParaRPr lang="en-US" sz="2400" dirty="0"/>
                    </a:p>
                  </a:txBody>
                  <a:tcPr anchor="ctr"/>
                </a:tc>
                <a:tc>
                  <a:txBody>
                    <a:bodyPr/>
                    <a:lstStyle/>
                    <a:p>
                      <a:pPr algn="ctr"/>
                      <a:r>
                        <a:rPr lang="en-US" sz="2400" dirty="0" smtClean="0"/>
                        <a:t>Risk Reduction </a:t>
                      </a:r>
                    </a:p>
                    <a:p>
                      <a:pPr algn="ctr"/>
                      <a:r>
                        <a:rPr lang="en-US" sz="2400" dirty="0" smtClean="0"/>
                        <a:t>of ovarian cancer</a:t>
                      </a:r>
                      <a:endParaRPr lang="en-US" sz="2400" dirty="0"/>
                    </a:p>
                  </a:txBody>
                  <a:tcPr anchor="ctr"/>
                </a:tc>
              </a:tr>
              <a:tr h="582589">
                <a:tc>
                  <a:txBody>
                    <a:bodyPr/>
                    <a:lstStyle/>
                    <a:p>
                      <a:r>
                        <a:rPr lang="en-US" sz="2400" dirty="0" err="1" smtClean="0"/>
                        <a:t>Salpingo</a:t>
                      </a:r>
                      <a:r>
                        <a:rPr lang="en-US" sz="2400" dirty="0" smtClean="0"/>
                        <a:t>-oophorectomy </a:t>
                      </a:r>
                      <a:endParaRPr lang="en-US" sz="2400" dirty="0"/>
                    </a:p>
                  </a:txBody>
                  <a:tcPr anchor="ctr"/>
                </a:tc>
                <a:tc>
                  <a:txBody>
                    <a:bodyPr/>
                    <a:lstStyle/>
                    <a:p>
                      <a:pPr algn="ctr"/>
                      <a:r>
                        <a:rPr lang="en-US" sz="2400" b="0" u="none" dirty="0" smtClean="0"/>
                        <a:t>71 - 96%</a:t>
                      </a:r>
                      <a:endParaRPr lang="en-US" sz="2400" b="0" u="none" dirty="0"/>
                    </a:p>
                  </a:txBody>
                  <a:tcPr anchor="ctr"/>
                </a:tc>
              </a:tr>
              <a:tr h="590680">
                <a:tc>
                  <a:txBody>
                    <a:bodyPr/>
                    <a:lstStyle/>
                    <a:p>
                      <a:r>
                        <a:rPr lang="en-US" sz="2400" dirty="0" smtClean="0"/>
                        <a:t>Tubal ligation</a:t>
                      </a:r>
                      <a:endParaRPr lang="en-US" sz="2400" dirty="0"/>
                    </a:p>
                  </a:txBody>
                  <a:tcPr anchor="ctr"/>
                </a:tc>
                <a:tc>
                  <a:txBody>
                    <a:bodyPr/>
                    <a:lstStyle/>
                    <a:p>
                      <a:pPr algn="ctr"/>
                      <a:r>
                        <a:rPr lang="en-US" sz="2400" dirty="0" smtClean="0"/>
                        <a:t>18%</a:t>
                      </a:r>
                      <a:endParaRPr lang="en-US" sz="2400" dirty="0"/>
                    </a:p>
                  </a:txBody>
                  <a:tcPr anchor="ctr"/>
                </a:tc>
              </a:tr>
              <a:tr h="590680">
                <a:tc>
                  <a:txBody>
                    <a:bodyPr/>
                    <a:lstStyle/>
                    <a:p>
                      <a:r>
                        <a:rPr lang="en-US" sz="2400" dirty="0" smtClean="0"/>
                        <a:t>Salpingectomy</a:t>
                      </a:r>
                      <a:endParaRPr lang="en-US" sz="2400" dirty="0"/>
                    </a:p>
                  </a:txBody>
                  <a:tcPr anchor="ctr"/>
                </a:tc>
                <a:tc>
                  <a:txBody>
                    <a:bodyPr/>
                    <a:lstStyle/>
                    <a:p>
                      <a:pPr algn="ctr"/>
                      <a:r>
                        <a:rPr lang="en-US" sz="2400" dirty="0" smtClean="0"/>
                        <a:t>70%</a:t>
                      </a:r>
                      <a:endParaRPr lang="en-US" sz="2400" dirty="0"/>
                    </a:p>
                  </a:txBody>
                  <a:tcPr anchor="ctr"/>
                </a:tc>
              </a:tr>
            </a:tbl>
          </a:graphicData>
        </a:graphic>
      </p:graphicFrame>
      <p:sp>
        <p:nvSpPr>
          <p:cNvPr id="6" name="TextBox 5"/>
          <p:cNvSpPr txBox="1"/>
          <p:nvPr/>
        </p:nvSpPr>
        <p:spPr>
          <a:xfrm rot="20847442">
            <a:off x="429545" y="4858917"/>
            <a:ext cx="8198988" cy="646331"/>
          </a:xfrm>
          <a:prstGeom prst="rect">
            <a:avLst/>
          </a:prstGeom>
          <a:solidFill>
            <a:schemeClr val="accent6"/>
          </a:solidFill>
          <a:ln>
            <a:solidFill>
              <a:schemeClr val="accent6"/>
            </a:solidFill>
          </a:ln>
        </p:spPr>
        <p:txBody>
          <a:bodyPr wrap="square" rtlCol="0">
            <a:spAutoFit/>
          </a:bodyPr>
          <a:lstStyle/>
          <a:p>
            <a:pPr algn="ctr"/>
            <a:r>
              <a:rPr lang="fr-FR" sz="3600" dirty="0" err="1" smtClean="0"/>
              <a:t>Occult</a:t>
            </a:r>
            <a:r>
              <a:rPr lang="fr-FR" sz="3600" dirty="0" smtClean="0"/>
              <a:t> cancers </a:t>
            </a:r>
            <a:r>
              <a:rPr lang="fr-FR" sz="3600" dirty="0" err="1" smtClean="0"/>
              <a:t>at</a:t>
            </a:r>
            <a:r>
              <a:rPr lang="fr-FR" sz="3600" dirty="0" smtClean="0"/>
              <a:t> the time of RRS </a:t>
            </a:r>
            <a:r>
              <a:rPr lang="fr-FR" sz="3600" dirty="0" err="1" smtClean="0"/>
              <a:t>is</a:t>
            </a:r>
            <a:r>
              <a:rPr lang="fr-FR" sz="3600" dirty="0" smtClean="0"/>
              <a:t> 2-18%</a:t>
            </a:r>
            <a:endParaRPr lang="fr-FR" sz="3600" dirty="0"/>
          </a:p>
        </p:txBody>
      </p:sp>
    </p:spTree>
    <p:extLst>
      <p:ext uri="{BB962C8B-B14F-4D97-AF65-F5344CB8AC3E}">
        <p14:creationId xmlns:p14="http://schemas.microsoft.com/office/powerpoint/2010/main" val="1484843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9144000" cy="381000"/>
          </a:xfrm>
        </p:spPr>
        <p:txBody>
          <a:bodyPr>
            <a:noAutofit/>
          </a:bodyPr>
          <a:lstStyle/>
          <a:p>
            <a:r>
              <a:rPr lang="en-US" sz="2400" dirty="0" smtClean="0">
                <a:solidFill>
                  <a:srgbClr val="002060"/>
                </a:solidFill>
                <a:latin typeface="Calibri" pitchFamily="34" charset="0"/>
              </a:rPr>
              <a:t>HBOC: Facts</a:t>
            </a:r>
            <a:endParaRPr lang="en-US" sz="2400" dirty="0">
              <a:solidFill>
                <a:srgbClr val="002060"/>
              </a:solidFill>
              <a:latin typeface="Calibri" pitchFamily="34" charset="0"/>
            </a:endParaRPr>
          </a:p>
        </p:txBody>
      </p:sp>
      <p:sp>
        <p:nvSpPr>
          <p:cNvPr id="3" name="Content Placeholder 2"/>
          <p:cNvSpPr>
            <a:spLocks noGrp="1"/>
          </p:cNvSpPr>
          <p:nvPr>
            <p:ph idx="1"/>
          </p:nvPr>
        </p:nvSpPr>
        <p:spPr>
          <a:xfrm>
            <a:off x="354834" y="1347607"/>
            <a:ext cx="8554833" cy="5025364"/>
          </a:xfrm>
        </p:spPr>
        <p:txBody>
          <a:bodyPr>
            <a:noAutofit/>
          </a:bodyPr>
          <a:lstStyle/>
          <a:p>
            <a:r>
              <a:rPr lang="en-US" sz="2000" b="1" i="1" dirty="0">
                <a:solidFill>
                  <a:srgbClr val="000090"/>
                </a:solidFill>
                <a:latin typeface="Calibri"/>
                <a:cs typeface="Calibri"/>
              </a:rPr>
              <a:t>The hallmarks of hereditary cancer </a:t>
            </a:r>
            <a:r>
              <a:rPr lang="en-US" sz="2000" b="1" i="1" dirty="0" smtClean="0">
                <a:solidFill>
                  <a:srgbClr val="000090"/>
                </a:solidFill>
                <a:latin typeface="Calibri"/>
                <a:cs typeface="Calibri"/>
              </a:rPr>
              <a:t>syndromes:</a:t>
            </a:r>
          </a:p>
          <a:p>
            <a:pPr marL="914400" lvl="1" indent="-457200">
              <a:buFont typeface="+mj-lt"/>
              <a:buAutoNum type="arabicPeriod"/>
            </a:pPr>
            <a:endParaRPr lang="en-US" sz="2000" dirty="0" smtClean="0">
              <a:latin typeface="Calibri"/>
              <a:cs typeface="Calibri"/>
            </a:endParaRPr>
          </a:p>
          <a:p>
            <a:pPr marL="914400" lvl="1" indent="-457200">
              <a:buFont typeface="+mj-lt"/>
              <a:buAutoNum type="arabicPeriod"/>
            </a:pPr>
            <a:r>
              <a:rPr lang="en-US" sz="2000" dirty="0" smtClean="0">
                <a:latin typeface="Calibri"/>
                <a:cs typeface="Calibri"/>
              </a:rPr>
              <a:t>Multiple </a:t>
            </a:r>
            <a:r>
              <a:rPr lang="en-US" sz="2000" dirty="0">
                <a:latin typeface="Calibri"/>
                <a:cs typeface="Calibri"/>
              </a:rPr>
              <a:t>affected family </a:t>
            </a:r>
            <a:r>
              <a:rPr lang="en-US" sz="2000" dirty="0" smtClean="0">
                <a:latin typeface="Calibri"/>
                <a:cs typeface="Calibri"/>
              </a:rPr>
              <a:t>members</a:t>
            </a:r>
            <a:endParaRPr lang="en-US" sz="2000" dirty="0">
              <a:latin typeface="Calibri"/>
              <a:cs typeface="Calibri"/>
            </a:endParaRPr>
          </a:p>
          <a:p>
            <a:pPr marL="914400" lvl="1" indent="-457200">
              <a:buFont typeface="+mj-lt"/>
              <a:buAutoNum type="arabicPeriod"/>
            </a:pPr>
            <a:endParaRPr lang="en-US" sz="2000" dirty="0" smtClean="0">
              <a:latin typeface="Calibri"/>
              <a:cs typeface="Calibri"/>
            </a:endParaRPr>
          </a:p>
          <a:p>
            <a:pPr marL="914400" lvl="1" indent="-457200">
              <a:buFont typeface="+mj-lt"/>
              <a:buAutoNum type="arabicPeriod"/>
            </a:pPr>
            <a:r>
              <a:rPr lang="en-US" sz="2000" dirty="0" smtClean="0">
                <a:latin typeface="Calibri"/>
                <a:cs typeface="Calibri"/>
              </a:rPr>
              <a:t>Early </a:t>
            </a:r>
            <a:r>
              <a:rPr lang="en-US" sz="2000" dirty="0">
                <a:latin typeface="Calibri"/>
                <a:cs typeface="Calibri"/>
              </a:rPr>
              <a:t>age of </a:t>
            </a:r>
            <a:r>
              <a:rPr lang="en-US" sz="2000" dirty="0" smtClean="0">
                <a:latin typeface="Calibri"/>
                <a:cs typeface="Calibri"/>
              </a:rPr>
              <a:t>onset</a:t>
            </a:r>
            <a:endParaRPr lang="en-US" sz="2000" dirty="0">
              <a:latin typeface="Calibri"/>
              <a:cs typeface="Calibri"/>
            </a:endParaRPr>
          </a:p>
          <a:p>
            <a:pPr marL="914400" lvl="1" indent="-457200">
              <a:buFont typeface="+mj-lt"/>
              <a:buAutoNum type="arabicPeriod"/>
            </a:pPr>
            <a:endParaRPr lang="en-US" sz="2000" dirty="0" smtClean="0">
              <a:latin typeface="Calibri"/>
              <a:cs typeface="Calibri"/>
            </a:endParaRPr>
          </a:p>
          <a:p>
            <a:pPr marL="914400" lvl="1" indent="-457200">
              <a:buFont typeface="+mj-lt"/>
              <a:buAutoNum type="arabicPeriod"/>
            </a:pPr>
            <a:r>
              <a:rPr lang="en-US" sz="2000" dirty="0" smtClean="0">
                <a:latin typeface="Calibri"/>
                <a:cs typeface="Calibri"/>
              </a:rPr>
              <a:t>Multiple </a:t>
            </a:r>
            <a:r>
              <a:rPr lang="en-US" sz="2000" dirty="0">
                <a:latin typeface="Calibri"/>
                <a:cs typeface="Calibri"/>
              </a:rPr>
              <a:t>and/or bilateral primary cancers </a:t>
            </a:r>
            <a:endParaRPr lang="en-US" sz="2000" dirty="0" smtClean="0">
              <a:latin typeface="Calibri"/>
              <a:cs typeface="Calibri"/>
            </a:endParaRPr>
          </a:p>
          <a:p>
            <a:endParaRPr lang="en-US" sz="2000" dirty="0" smtClean="0">
              <a:latin typeface="Calibri"/>
              <a:cs typeface="Calibri"/>
            </a:endParaRPr>
          </a:p>
          <a:p>
            <a:r>
              <a:rPr lang="en-US" sz="2000" dirty="0" smtClean="0">
                <a:latin typeface="Calibri"/>
                <a:cs typeface="Calibri"/>
              </a:rPr>
              <a:t>Multiple syndromes associated with increase risks</a:t>
            </a:r>
          </a:p>
        </p:txBody>
      </p:sp>
      <p:sp>
        <p:nvSpPr>
          <p:cNvPr id="4" name="Rectangle 3"/>
          <p:cNvSpPr/>
          <p:nvPr/>
        </p:nvSpPr>
        <p:spPr>
          <a:xfrm>
            <a:off x="0" y="6519446"/>
            <a:ext cx="9144000" cy="338554"/>
          </a:xfrm>
          <a:prstGeom prst="rect">
            <a:avLst/>
          </a:prstGeom>
        </p:spPr>
        <p:txBody>
          <a:bodyPr wrap="square">
            <a:spAutoFit/>
          </a:bodyPr>
          <a:lstStyle/>
          <a:p>
            <a:pPr lvl="0">
              <a:spcBef>
                <a:spcPct val="20000"/>
              </a:spcBef>
            </a:pPr>
            <a:r>
              <a:rPr lang="en-US" sz="800" i="1" dirty="0" smtClean="0">
                <a:solidFill>
                  <a:prstClr val="black"/>
                </a:solidFill>
              </a:rPr>
              <a:t>1. Ohio Cancer Incidence Surveillance System, Ohio Department of Health, 2011 2. Anderson MR et </a:t>
            </a:r>
            <a:r>
              <a:rPr lang="en-US" sz="800" i="1" dirty="0">
                <a:solidFill>
                  <a:prstClr val="black"/>
                </a:solidFill>
              </a:rPr>
              <a:t>al. </a:t>
            </a:r>
            <a:r>
              <a:rPr lang="en-US" sz="800" i="1" dirty="0" smtClean="0">
                <a:solidFill>
                  <a:prstClr val="black"/>
                </a:solidFill>
              </a:rPr>
              <a:t>Cancer </a:t>
            </a:r>
            <a:r>
              <a:rPr lang="en-US" sz="800" i="1" dirty="0">
                <a:solidFill>
                  <a:prstClr val="black"/>
                </a:solidFill>
              </a:rPr>
              <a:t>2008;113:484-489</a:t>
            </a:r>
            <a:r>
              <a:rPr lang="en-US" sz="800" i="1" dirty="0" smtClean="0">
                <a:solidFill>
                  <a:prstClr val="black"/>
                </a:solidFill>
              </a:rPr>
              <a:t>. 3.  </a:t>
            </a:r>
            <a:r>
              <a:rPr lang="en-US" sz="800" i="1" dirty="0">
                <a:solidFill>
                  <a:prstClr val="black"/>
                </a:solidFill>
              </a:rPr>
              <a:t>Myers </a:t>
            </a:r>
            <a:r>
              <a:rPr lang="en-US" sz="800" i="1" dirty="0" smtClean="0">
                <a:solidFill>
                  <a:prstClr val="black"/>
                </a:solidFill>
              </a:rPr>
              <a:t>ER et </a:t>
            </a:r>
            <a:r>
              <a:rPr lang="en-US" sz="800" i="1" dirty="0">
                <a:solidFill>
                  <a:prstClr val="black"/>
                </a:solidFill>
              </a:rPr>
              <a:t>al. </a:t>
            </a:r>
            <a:r>
              <a:rPr lang="en-US" sz="800" i="1" dirty="0" smtClean="0">
                <a:solidFill>
                  <a:prstClr val="black"/>
                </a:solidFill>
              </a:rPr>
              <a:t>Evidence </a:t>
            </a:r>
            <a:r>
              <a:rPr lang="en-US" sz="800" i="1" dirty="0">
                <a:solidFill>
                  <a:prstClr val="black"/>
                </a:solidFill>
              </a:rPr>
              <a:t>Report Technology Assessment 2006 full report </a:t>
            </a:r>
            <a:r>
              <a:rPr lang="en-US" sz="800" i="1" dirty="0" smtClean="0">
                <a:solidFill>
                  <a:prstClr val="black"/>
                </a:solidFill>
              </a:rPr>
              <a:t>1-145. 4. Cancer </a:t>
            </a:r>
            <a:r>
              <a:rPr lang="en-US" sz="800" i="1" dirty="0">
                <a:solidFill>
                  <a:prstClr val="black"/>
                </a:solidFill>
              </a:rPr>
              <a:t>Research UK. http://</a:t>
            </a:r>
            <a:r>
              <a:rPr lang="en-US" sz="800" i="1" dirty="0" smtClean="0">
                <a:solidFill>
                  <a:prstClr val="black"/>
                </a:solidFill>
              </a:rPr>
              <a:t>info.cancerresearchuk.org/cancerstats/types/ovary/survival/index.htm#Five-year</a:t>
            </a:r>
          </a:p>
        </p:txBody>
      </p:sp>
    </p:spTree>
    <p:extLst>
      <p:ext uri="{BB962C8B-B14F-4D97-AF65-F5344CB8AC3E}">
        <p14:creationId xmlns:p14="http://schemas.microsoft.com/office/powerpoint/2010/main" val="1552805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36073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353814"/>
            <a:ext cx="4572000" cy="461665"/>
          </a:xfrm>
          <a:prstGeom prst="rect">
            <a:avLst/>
          </a:prstGeom>
        </p:spPr>
        <p:txBody>
          <a:bodyPr>
            <a:spAutoFit/>
          </a:bodyPr>
          <a:lstStyle/>
          <a:p>
            <a:pPr algn="ctr"/>
            <a:r>
              <a:rPr lang="en-US" sz="2400" dirty="0" smtClean="0">
                <a:solidFill>
                  <a:srgbClr val="000090"/>
                </a:solidFill>
              </a:rPr>
              <a:t>Take Home Messages</a:t>
            </a:r>
            <a:endParaRPr lang="en-US" sz="2400" dirty="0"/>
          </a:p>
        </p:txBody>
      </p:sp>
      <p:sp>
        <p:nvSpPr>
          <p:cNvPr id="5" name="Content Placeholder 4"/>
          <p:cNvSpPr>
            <a:spLocks noGrp="1"/>
          </p:cNvSpPr>
          <p:nvPr>
            <p:ph idx="1"/>
          </p:nvPr>
        </p:nvSpPr>
        <p:spPr>
          <a:xfrm>
            <a:off x="158758" y="1459071"/>
            <a:ext cx="8766950" cy="4223594"/>
          </a:xfrm>
        </p:spPr>
        <p:txBody>
          <a:bodyPr>
            <a:normAutofit/>
          </a:bodyPr>
          <a:lstStyle/>
          <a:p>
            <a:r>
              <a:rPr lang="en-US" sz="2000" dirty="0" smtClean="0"/>
              <a:t>Consider taking a comprehensive personal and family history</a:t>
            </a:r>
          </a:p>
          <a:p>
            <a:endParaRPr lang="en-US" sz="2000" dirty="0"/>
          </a:p>
          <a:p>
            <a:r>
              <a:rPr lang="en-US" sz="2000" dirty="0" smtClean="0"/>
              <a:t>Consider using a risk model to estimate the cancer risk (e.g. Claus model)</a:t>
            </a:r>
          </a:p>
          <a:p>
            <a:endParaRPr lang="en-US" sz="2000" dirty="0"/>
          </a:p>
          <a:p>
            <a:r>
              <a:rPr lang="en-US" sz="2000" dirty="0" smtClean="0"/>
              <a:t>Consider a medical </a:t>
            </a:r>
            <a:r>
              <a:rPr lang="en-US" sz="2000" dirty="0"/>
              <a:t>o</a:t>
            </a:r>
            <a:r>
              <a:rPr lang="en-US" sz="2000" dirty="0" smtClean="0"/>
              <a:t>ncology </a:t>
            </a:r>
            <a:r>
              <a:rPr lang="en-US" sz="2000" dirty="0"/>
              <a:t>g</a:t>
            </a:r>
            <a:r>
              <a:rPr lang="en-US" sz="2000" dirty="0" smtClean="0"/>
              <a:t>enetic counseling when it looks too complicated</a:t>
            </a:r>
          </a:p>
          <a:p>
            <a:endParaRPr lang="en-US" sz="2000" dirty="0"/>
          </a:p>
          <a:p>
            <a:r>
              <a:rPr lang="en-US" sz="2000" dirty="0" smtClean="0"/>
              <a:t>Consider testing when risk estimates are appropriate</a:t>
            </a:r>
          </a:p>
          <a:p>
            <a:endParaRPr lang="en-US" sz="2000" dirty="0"/>
          </a:p>
          <a:p>
            <a:r>
              <a:rPr lang="en-US" sz="2000" dirty="0" smtClean="0"/>
              <a:t>Discuss risk </a:t>
            </a:r>
            <a:r>
              <a:rPr lang="en-US" sz="2000" smtClean="0"/>
              <a:t>reducing </a:t>
            </a:r>
            <a:r>
              <a:rPr lang="en-US" sz="2000" smtClean="0"/>
              <a:t>preventions/surgeries/…..</a:t>
            </a:r>
            <a:endParaRPr lang="en-US" sz="2000" dirty="0" smtClean="0"/>
          </a:p>
          <a:p>
            <a:endParaRPr lang="en-US" sz="2000" dirty="0"/>
          </a:p>
          <a:p>
            <a:r>
              <a:rPr lang="en-US" sz="2000" dirty="0" smtClean="0"/>
              <a:t>Discuss implications on the patient herself and her family members</a:t>
            </a:r>
            <a:endParaRPr lang="en-US" sz="2000" dirty="0"/>
          </a:p>
          <a:p>
            <a:endParaRPr lang="en-US" sz="2000" dirty="0"/>
          </a:p>
        </p:txBody>
      </p:sp>
    </p:spTree>
    <p:extLst>
      <p:ext uri="{BB962C8B-B14F-4D97-AF65-F5344CB8AC3E}">
        <p14:creationId xmlns:p14="http://schemas.microsoft.com/office/powerpoint/2010/main" val="717751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81402"/>
            <a:ext cx="9055100" cy="6676598"/>
          </a:xfrm>
          <a:prstGeom prst="rect">
            <a:avLst/>
          </a:prstGeom>
        </p:spPr>
      </p:pic>
      <p:sp>
        <p:nvSpPr>
          <p:cNvPr id="26" name="Rounded Rectangle 25"/>
          <p:cNvSpPr/>
          <p:nvPr/>
        </p:nvSpPr>
        <p:spPr>
          <a:xfrm>
            <a:off x="79928" y="2166853"/>
            <a:ext cx="8889784" cy="23622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79928" y="4529076"/>
            <a:ext cx="8889784" cy="22378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042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86" y="21457"/>
            <a:ext cx="8534537" cy="782487"/>
          </a:xfrm>
        </p:spPr>
        <p:txBody>
          <a:bodyPr>
            <a:noAutofit/>
          </a:bodyPr>
          <a:lstStyle/>
          <a:p>
            <a:r>
              <a:rPr lang="en-US" sz="2400" dirty="0" smtClean="0">
                <a:solidFill>
                  <a:srgbClr val="000090"/>
                </a:solidFill>
                <a:latin typeface="Calibri" pitchFamily="34" charset="0"/>
              </a:rPr>
              <a:t>Case report: Ms. C.S. : 3 cancers in one, all missed</a:t>
            </a:r>
            <a:endParaRPr lang="en-US" sz="2400" dirty="0">
              <a:solidFill>
                <a:srgbClr val="000090"/>
              </a:solidFill>
              <a:latin typeface="Calibri" pitchFamily="34" charset="0"/>
            </a:endParaRPr>
          </a:p>
        </p:txBody>
      </p:sp>
      <p:sp>
        <p:nvSpPr>
          <p:cNvPr id="3" name="Content Placeholder 2"/>
          <p:cNvSpPr>
            <a:spLocks noGrp="1"/>
          </p:cNvSpPr>
          <p:nvPr>
            <p:ph idx="1"/>
          </p:nvPr>
        </p:nvSpPr>
        <p:spPr>
          <a:xfrm>
            <a:off x="64145" y="1037704"/>
            <a:ext cx="9172866" cy="5605708"/>
          </a:xfrm>
        </p:spPr>
        <p:txBody>
          <a:bodyPr>
            <a:noAutofit/>
          </a:bodyPr>
          <a:lstStyle/>
          <a:p>
            <a:r>
              <a:rPr lang="en-US" sz="1800" dirty="0" smtClean="0"/>
              <a:t>52 years old single female presenting with abdominal </a:t>
            </a:r>
            <a:r>
              <a:rPr lang="en-US" sz="1800" dirty="0" err="1" smtClean="0"/>
              <a:t>carcinomatosis</a:t>
            </a:r>
            <a:endParaRPr lang="en-US" sz="1800" dirty="0" smtClean="0"/>
          </a:p>
          <a:p>
            <a:endParaRPr lang="en-US" sz="1800" dirty="0"/>
          </a:p>
          <a:p>
            <a:r>
              <a:rPr lang="en-US" sz="1800" dirty="0" smtClean="0"/>
              <a:t>Sister had serous ovarian cancer at age </a:t>
            </a:r>
            <a:r>
              <a:rPr lang="en-US" sz="1800" dirty="0" smtClean="0"/>
              <a:t>43: </a:t>
            </a:r>
            <a:r>
              <a:rPr lang="en-US" sz="1800" b="1" i="1" dirty="0" smtClean="0">
                <a:solidFill>
                  <a:srgbClr val="000090"/>
                </a:solidFill>
              </a:rPr>
              <a:t>omission # 1</a:t>
            </a:r>
            <a:endParaRPr lang="en-US" sz="1800" b="1" i="1" dirty="0" smtClean="0">
              <a:solidFill>
                <a:srgbClr val="000090"/>
              </a:solidFill>
            </a:endParaRPr>
          </a:p>
          <a:p>
            <a:endParaRPr lang="en-US" sz="1800" dirty="0"/>
          </a:p>
          <a:p>
            <a:r>
              <a:rPr lang="en-US" sz="1800" dirty="0" smtClean="0"/>
              <a:t>At age 47: </a:t>
            </a:r>
          </a:p>
          <a:p>
            <a:pPr lvl="1"/>
            <a:r>
              <a:rPr lang="en-US" sz="1800" dirty="0" smtClean="0"/>
              <a:t>Myomectomy for an 18 cm </a:t>
            </a:r>
            <a:r>
              <a:rPr lang="en-US" sz="1800" dirty="0" err="1" smtClean="0"/>
              <a:t>myoma</a:t>
            </a:r>
            <a:endParaRPr lang="en-US" sz="1800" dirty="0" smtClean="0"/>
          </a:p>
          <a:p>
            <a:pPr lvl="1"/>
            <a:r>
              <a:rPr lang="en-US" sz="1800" dirty="0" smtClean="0"/>
              <a:t>Left 2 cm breast mass: no Work-up and no </a:t>
            </a:r>
            <a:r>
              <a:rPr lang="en-US" sz="1800" dirty="0" smtClean="0"/>
              <a:t>FU: </a:t>
            </a:r>
            <a:r>
              <a:rPr lang="en-US" sz="1800" b="1" i="1" dirty="0">
                <a:solidFill>
                  <a:srgbClr val="000090"/>
                </a:solidFill>
              </a:rPr>
              <a:t>omission # </a:t>
            </a:r>
            <a:r>
              <a:rPr lang="en-US" sz="1800" b="1" i="1" dirty="0" smtClean="0">
                <a:solidFill>
                  <a:srgbClr val="000090"/>
                </a:solidFill>
              </a:rPr>
              <a:t>2</a:t>
            </a:r>
            <a:endParaRPr lang="en-US" sz="1800" b="1" i="1" dirty="0">
              <a:solidFill>
                <a:srgbClr val="000090"/>
              </a:solidFill>
            </a:endParaRPr>
          </a:p>
          <a:p>
            <a:pPr marL="457200" lvl="1" indent="0">
              <a:buNone/>
            </a:pPr>
            <a:endParaRPr lang="en-US" sz="1800" dirty="0"/>
          </a:p>
          <a:p>
            <a:r>
              <a:rPr lang="en-US" sz="1800" dirty="0" smtClean="0"/>
              <a:t>6 months later, left </a:t>
            </a:r>
            <a:r>
              <a:rPr lang="en-US" sz="1800" b="1" dirty="0" smtClean="0">
                <a:solidFill>
                  <a:srgbClr val="FF0000"/>
                </a:solidFill>
              </a:rPr>
              <a:t>triple negative</a:t>
            </a:r>
            <a:r>
              <a:rPr lang="en-US" sz="1800" b="1" dirty="0" smtClean="0"/>
              <a:t> </a:t>
            </a:r>
            <a:r>
              <a:rPr lang="en-US" sz="1800" b="1" dirty="0" smtClean="0">
                <a:solidFill>
                  <a:srgbClr val="FF0000"/>
                </a:solidFill>
              </a:rPr>
              <a:t>breast cancer</a:t>
            </a:r>
            <a:r>
              <a:rPr lang="en-US" sz="1800" dirty="0" smtClean="0"/>
              <a:t>: </a:t>
            </a:r>
          </a:p>
          <a:p>
            <a:pPr lvl="1"/>
            <a:r>
              <a:rPr lang="en-US" sz="1800" dirty="0" smtClean="0"/>
              <a:t>Lumpectomy and SLN- chemo/radio/no </a:t>
            </a:r>
            <a:r>
              <a:rPr lang="en-US" sz="1800" dirty="0" err="1" smtClean="0"/>
              <a:t>tamoxifen</a:t>
            </a:r>
            <a:endParaRPr lang="en-US" sz="1800" dirty="0" smtClean="0"/>
          </a:p>
          <a:p>
            <a:endParaRPr lang="en-US" sz="1800" dirty="0"/>
          </a:p>
          <a:p>
            <a:r>
              <a:rPr lang="en-US" sz="1800" dirty="0" smtClean="0"/>
              <a:t>Right adnexal mass-observed-</a:t>
            </a:r>
            <a:r>
              <a:rPr lang="en-US" sz="1800" dirty="0" smtClean="0"/>
              <a:t>stable: </a:t>
            </a:r>
            <a:r>
              <a:rPr lang="en-US" sz="1800" b="1" i="1" dirty="0">
                <a:solidFill>
                  <a:srgbClr val="000090"/>
                </a:solidFill>
              </a:rPr>
              <a:t>omission # </a:t>
            </a:r>
            <a:r>
              <a:rPr lang="en-US" sz="1800" b="1" i="1" dirty="0" smtClean="0">
                <a:solidFill>
                  <a:srgbClr val="000090"/>
                </a:solidFill>
              </a:rPr>
              <a:t>3</a:t>
            </a:r>
            <a:endParaRPr lang="en-US" sz="1800" dirty="0" smtClean="0"/>
          </a:p>
          <a:p>
            <a:endParaRPr lang="en-US" sz="1800" dirty="0"/>
          </a:p>
          <a:p>
            <a:r>
              <a:rPr lang="en-US" sz="1800" dirty="0" smtClean="0"/>
              <a:t>At age 52: Abdominal </a:t>
            </a:r>
            <a:r>
              <a:rPr lang="en-US" sz="1800" dirty="0" err="1" smtClean="0"/>
              <a:t>carcinomatosis</a:t>
            </a:r>
            <a:r>
              <a:rPr lang="en-US" sz="1800" dirty="0" smtClean="0"/>
              <a:t>-bilateral </a:t>
            </a:r>
            <a:r>
              <a:rPr lang="en-US" sz="1800" b="1" i="1" dirty="0" smtClean="0">
                <a:solidFill>
                  <a:srgbClr val="FF0000"/>
                </a:solidFill>
              </a:rPr>
              <a:t>ovarian cancers stage IIIC</a:t>
            </a:r>
          </a:p>
          <a:p>
            <a:endParaRPr lang="en-US" sz="1800" dirty="0"/>
          </a:p>
          <a:p>
            <a:r>
              <a:rPr lang="en-US" sz="1800" dirty="0" smtClean="0"/>
              <a:t>Referred for management </a:t>
            </a:r>
            <a:r>
              <a:rPr lang="en-US" sz="1800" dirty="0" smtClean="0"/>
              <a:t>– </a:t>
            </a:r>
          </a:p>
          <a:p>
            <a:pPr lvl="1"/>
            <a:r>
              <a:rPr lang="en-US" sz="1800" dirty="0" smtClean="0"/>
              <a:t>2 </a:t>
            </a:r>
            <a:r>
              <a:rPr lang="en-US" sz="1800" dirty="0" smtClean="0"/>
              <a:t>cm thyroid nodule discovered- FNA </a:t>
            </a:r>
            <a:r>
              <a:rPr lang="en-US" sz="1800" b="1" i="1" dirty="0" smtClean="0">
                <a:solidFill>
                  <a:srgbClr val="FF0000"/>
                </a:solidFill>
              </a:rPr>
              <a:t>thyroid papillary </a:t>
            </a:r>
            <a:r>
              <a:rPr lang="en-US" sz="1800" b="1" i="1" dirty="0" smtClean="0">
                <a:solidFill>
                  <a:srgbClr val="FF0000"/>
                </a:solidFill>
              </a:rPr>
              <a:t>cancer: </a:t>
            </a:r>
            <a:r>
              <a:rPr lang="en-US" sz="1800" b="1" i="1" dirty="0">
                <a:solidFill>
                  <a:srgbClr val="000090"/>
                </a:solidFill>
              </a:rPr>
              <a:t>omission # </a:t>
            </a:r>
            <a:r>
              <a:rPr lang="en-US" sz="1800" b="1" i="1" dirty="0" smtClean="0">
                <a:solidFill>
                  <a:srgbClr val="000090"/>
                </a:solidFill>
              </a:rPr>
              <a:t>4</a:t>
            </a:r>
            <a:endParaRPr lang="en-US" sz="1800" dirty="0"/>
          </a:p>
          <a:p>
            <a:pPr lvl="1"/>
            <a:endParaRPr lang="en-US" sz="1800" b="1" i="1" dirty="0" smtClean="0">
              <a:solidFill>
                <a:srgbClr val="FF0000"/>
              </a:solidFill>
            </a:endParaRPr>
          </a:p>
          <a:p>
            <a:endParaRPr lang="en-US" sz="1800" dirty="0"/>
          </a:p>
          <a:p>
            <a:endParaRPr lang="en-US" sz="1800" dirty="0" smtClean="0"/>
          </a:p>
          <a:p>
            <a:endParaRPr lang="en-US" sz="1800" dirty="0" smtClean="0"/>
          </a:p>
        </p:txBody>
      </p:sp>
    </p:spTree>
    <p:extLst>
      <p:ext uri="{BB962C8B-B14F-4D97-AF65-F5344CB8AC3E}">
        <p14:creationId xmlns:p14="http://schemas.microsoft.com/office/powerpoint/2010/main" val="1327974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32481" y="0"/>
            <a:ext cx="3661407" cy="3352054"/>
          </a:xfrm>
          <a:prstGeom prst="rect">
            <a:avLst/>
          </a:prstGeom>
        </p:spPr>
      </p:pic>
      <p:pic>
        <p:nvPicPr>
          <p:cNvPr id="5" name="Picture 4"/>
          <p:cNvPicPr>
            <a:picLocks noChangeAspect="1"/>
          </p:cNvPicPr>
          <p:nvPr/>
        </p:nvPicPr>
        <p:blipFill>
          <a:blip r:embed="rId3"/>
          <a:stretch>
            <a:fillRect/>
          </a:stretch>
        </p:blipFill>
        <p:spPr>
          <a:xfrm>
            <a:off x="-1" y="3352055"/>
            <a:ext cx="4757205" cy="3567904"/>
          </a:xfrm>
          <a:prstGeom prst="rect">
            <a:avLst/>
          </a:prstGeom>
        </p:spPr>
      </p:pic>
      <p:pic>
        <p:nvPicPr>
          <p:cNvPr id="6" name="Picture 5"/>
          <p:cNvPicPr>
            <a:picLocks noChangeAspect="1"/>
          </p:cNvPicPr>
          <p:nvPr/>
        </p:nvPicPr>
        <p:blipFill>
          <a:blip r:embed="rId4"/>
          <a:stretch>
            <a:fillRect/>
          </a:stretch>
        </p:blipFill>
        <p:spPr>
          <a:xfrm>
            <a:off x="4757203" y="3352055"/>
            <a:ext cx="4386795" cy="3567904"/>
          </a:xfrm>
          <a:prstGeom prst="rect">
            <a:avLst/>
          </a:prstGeom>
        </p:spPr>
      </p:pic>
    </p:spTree>
    <p:extLst>
      <p:ext uri="{BB962C8B-B14F-4D97-AF65-F5344CB8AC3E}">
        <p14:creationId xmlns:p14="http://schemas.microsoft.com/office/powerpoint/2010/main" val="831159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90500"/>
            <a:ext cx="9144000" cy="6477000"/>
          </a:xfrm>
          <a:prstGeom prst="rect">
            <a:avLst/>
          </a:prstGeom>
        </p:spPr>
      </p:pic>
      <p:sp>
        <p:nvSpPr>
          <p:cNvPr id="8" name="Oval 7"/>
          <p:cNvSpPr/>
          <p:nvPr/>
        </p:nvSpPr>
        <p:spPr>
          <a:xfrm>
            <a:off x="4156655" y="3373681"/>
            <a:ext cx="1321406" cy="91076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490213" y="141104"/>
            <a:ext cx="3451051" cy="782487"/>
          </a:xfrm>
        </p:spPr>
        <p:txBody>
          <a:bodyPr>
            <a:noAutofit/>
          </a:bodyPr>
          <a:lstStyle/>
          <a:p>
            <a:r>
              <a:rPr lang="en-US" sz="2400" dirty="0" smtClean="0">
                <a:solidFill>
                  <a:srgbClr val="000090"/>
                </a:solidFill>
                <a:latin typeface="Calibri" pitchFamily="34" charset="0"/>
              </a:rPr>
              <a:t>Case report: Ms. N.S.</a:t>
            </a:r>
            <a:endParaRPr lang="en-US" sz="2400" dirty="0">
              <a:solidFill>
                <a:srgbClr val="000090"/>
              </a:solidFill>
              <a:latin typeface="Calibri" pitchFamily="34" charset="0"/>
            </a:endParaRPr>
          </a:p>
        </p:txBody>
      </p:sp>
    </p:spTree>
    <p:extLst>
      <p:ext uri="{BB962C8B-B14F-4D97-AF65-F5344CB8AC3E}">
        <p14:creationId xmlns:p14="http://schemas.microsoft.com/office/powerpoint/2010/main" val="22248137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05962" y="131970"/>
            <a:ext cx="7739394" cy="461665"/>
          </a:xfrm>
          <a:prstGeom prst="rect">
            <a:avLst/>
          </a:prstGeom>
          <a:solidFill>
            <a:schemeClr val="accent1">
              <a:lumMod val="20000"/>
              <a:lumOff val="80000"/>
            </a:schemeClr>
          </a:solidFill>
        </p:spPr>
        <p:txBody>
          <a:bodyPr wrap="square" rtlCol="0">
            <a:spAutoFit/>
          </a:bodyPr>
          <a:lstStyle/>
          <a:p>
            <a:pPr algn="ctr"/>
            <a:r>
              <a:rPr lang="fr-FR" sz="2400" dirty="0" smtClean="0">
                <a:solidFill>
                  <a:srgbClr val="000090"/>
                </a:solidFill>
              </a:rPr>
              <a:t>Patient Cancer </a:t>
            </a:r>
            <a:r>
              <a:rPr lang="fr-FR" sz="2400" dirty="0" err="1" smtClean="0">
                <a:solidFill>
                  <a:srgbClr val="000090"/>
                </a:solidFill>
              </a:rPr>
              <a:t>Family</a:t>
            </a:r>
            <a:r>
              <a:rPr lang="fr-FR" sz="2400" dirty="0" smtClean="0">
                <a:solidFill>
                  <a:srgbClr val="000090"/>
                </a:solidFill>
              </a:rPr>
              <a:t> </a:t>
            </a:r>
            <a:r>
              <a:rPr lang="fr-FR" sz="2400" dirty="0" err="1" smtClean="0">
                <a:solidFill>
                  <a:srgbClr val="000090"/>
                </a:solidFill>
              </a:rPr>
              <a:t>History</a:t>
            </a:r>
            <a:endParaRPr lang="fr-FR" sz="2400" dirty="0">
              <a:solidFill>
                <a:srgbClr val="000090"/>
              </a:solidFill>
            </a:endParaRPr>
          </a:p>
        </p:txBody>
      </p:sp>
      <p:sp>
        <p:nvSpPr>
          <p:cNvPr id="8" name="TextBox 7"/>
          <p:cNvSpPr txBox="1"/>
          <p:nvPr/>
        </p:nvSpPr>
        <p:spPr>
          <a:xfrm>
            <a:off x="4632867" y="1031785"/>
            <a:ext cx="2574456" cy="400110"/>
          </a:xfrm>
          <a:prstGeom prst="rect">
            <a:avLst/>
          </a:prstGeom>
          <a:solidFill>
            <a:srgbClr val="FF0000"/>
          </a:solidFill>
        </p:spPr>
        <p:txBody>
          <a:bodyPr wrap="square" rtlCol="0" anchor="ctr">
            <a:spAutoFit/>
          </a:bodyPr>
          <a:lstStyle/>
          <a:p>
            <a:pPr algn="ctr"/>
            <a:r>
              <a:rPr lang="fr-FR" sz="2000" b="1" dirty="0" err="1" smtClean="0"/>
              <a:t>Yes</a:t>
            </a:r>
            <a:endParaRPr lang="fr-FR" sz="2000" b="1" dirty="0"/>
          </a:p>
        </p:txBody>
      </p:sp>
      <p:sp>
        <p:nvSpPr>
          <p:cNvPr id="9" name="TextBox 8"/>
          <p:cNvSpPr txBox="1"/>
          <p:nvPr/>
        </p:nvSpPr>
        <p:spPr>
          <a:xfrm>
            <a:off x="1268233" y="1031785"/>
            <a:ext cx="2215573" cy="400110"/>
          </a:xfrm>
          <a:prstGeom prst="rect">
            <a:avLst/>
          </a:prstGeom>
          <a:solidFill>
            <a:schemeClr val="accent3"/>
          </a:solidFill>
        </p:spPr>
        <p:txBody>
          <a:bodyPr wrap="square" rtlCol="0" anchor="ctr">
            <a:spAutoFit/>
          </a:bodyPr>
          <a:lstStyle/>
          <a:p>
            <a:pPr algn="ctr"/>
            <a:r>
              <a:rPr lang="fr-FR" sz="2000" b="1" dirty="0" smtClean="0"/>
              <a:t>No</a:t>
            </a:r>
            <a:endParaRPr lang="fr-FR" sz="2000" b="1" dirty="0"/>
          </a:p>
        </p:txBody>
      </p:sp>
      <p:graphicFrame>
        <p:nvGraphicFramePr>
          <p:cNvPr id="10" name="Table 9"/>
          <p:cNvGraphicFramePr>
            <a:graphicFrameLocks noGrp="1"/>
          </p:cNvGraphicFramePr>
          <p:nvPr>
            <p:extLst>
              <p:ext uri="{D42A27DB-BD31-4B8C-83A1-F6EECF244321}">
                <p14:modId xmlns:p14="http://schemas.microsoft.com/office/powerpoint/2010/main" val="3011651380"/>
              </p:ext>
            </p:extLst>
          </p:nvPr>
        </p:nvGraphicFramePr>
        <p:xfrm>
          <a:off x="913059" y="5893950"/>
          <a:ext cx="7739394" cy="822960"/>
        </p:xfrm>
        <a:graphic>
          <a:graphicData uri="http://schemas.openxmlformats.org/drawingml/2006/table">
            <a:tbl>
              <a:tblPr firstRow="1" bandRow="1">
                <a:tableStyleId>{5C22544A-7EE6-4342-B048-85BDC9FD1C3A}</a:tableStyleId>
              </a:tblPr>
              <a:tblGrid>
                <a:gridCol w="2579798"/>
                <a:gridCol w="2579798"/>
                <a:gridCol w="2579798"/>
              </a:tblGrid>
              <a:tr h="653721">
                <a:tc>
                  <a:txBody>
                    <a:bodyPr/>
                    <a:lstStyle/>
                    <a:p>
                      <a:pPr algn="ctr"/>
                      <a:r>
                        <a:rPr lang="fr-FR" sz="2400" dirty="0" smtClean="0"/>
                        <a:t>General Population</a:t>
                      </a:r>
                      <a:endParaRPr lang="fr-FR" sz="2400" dirty="0"/>
                    </a:p>
                  </a:txBody>
                  <a:tcPr anchor="ctr">
                    <a:solidFill>
                      <a:srgbClr val="9BBB59"/>
                    </a:solidFill>
                  </a:tcPr>
                </a:tc>
                <a:tc>
                  <a:txBody>
                    <a:bodyPr/>
                    <a:lstStyle/>
                    <a:p>
                      <a:pPr algn="ctr"/>
                      <a:r>
                        <a:rPr lang="fr-FR" sz="2400" dirty="0" smtClean="0"/>
                        <a:t>Familial </a:t>
                      </a:r>
                      <a:r>
                        <a:rPr lang="fr-FR" sz="2400" dirty="0" err="1" smtClean="0"/>
                        <a:t>Risk</a:t>
                      </a:r>
                      <a:endParaRPr lang="fr-FR" sz="2400" dirty="0"/>
                    </a:p>
                  </a:txBody>
                  <a:tcPr anchor="ctr">
                    <a:solidFill>
                      <a:srgbClr val="FF6600"/>
                    </a:solidFill>
                  </a:tcPr>
                </a:tc>
                <a:tc>
                  <a:txBody>
                    <a:bodyPr/>
                    <a:lstStyle/>
                    <a:p>
                      <a:pPr algn="ctr"/>
                      <a:r>
                        <a:rPr lang="fr-FR" sz="2400" dirty="0" err="1" smtClean="0"/>
                        <a:t>Hereditary</a:t>
                      </a:r>
                      <a:r>
                        <a:rPr lang="fr-FR" sz="2400" dirty="0" smtClean="0"/>
                        <a:t> </a:t>
                      </a:r>
                      <a:r>
                        <a:rPr lang="fr-FR" sz="2400" dirty="0" err="1" smtClean="0"/>
                        <a:t>Risk</a:t>
                      </a:r>
                      <a:r>
                        <a:rPr lang="fr-FR" sz="2400" dirty="0" smtClean="0"/>
                        <a:t> </a:t>
                      </a:r>
                      <a:endParaRPr lang="fr-FR" sz="2400" dirty="0"/>
                    </a:p>
                  </a:txBody>
                  <a:tcPr anchor="ctr">
                    <a:solidFill>
                      <a:srgbClr val="FF0000"/>
                    </a:solidFill>
                  </a:tcPr>
                </a:tc>
              </a:tr>
            </a:tbl>
          </a:graphicData>
        </a:graphic>
      </p:graphicFrame>
      <p:cxnSp>
        <p:nvCxnSpPr>
          <p:cNvPr id="12" name="Straight Arrow Connector 11"/>
          <p:cNvCxnSpPr>
            <a:stCxn id="9" idx="2"/>
          </p:cNvCxnSpPr>
          <p:nvPr/>
        </p:nvCxnSpPr>
        <p:spPr>
          <a:xfrm flipH="1">
            <a:off x="2375138" y="1431895"/>
            <a:ext cx="882" cy="4499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2"/>
            <a:endCxn id="18" idx="0"/>
          </p:cNvCxnSpPr>
          <p:nvPr/>
        </p:nvCxnSpPr>
        <p:spPr>
          <a:xfrm>
            <a:off x="5920095" y="1431895"/>
            <a:ext cx="0" cy="3005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561340" y="1732465"/>
            <a:ext cx="2717510" cy="707886"/>
          </a:xfrm>
          <a:prstGeom prst="rect">
            <a:avLst/>
          </a:prstGeom>
          <a:solidFill>
            <a:srgbClr val="FF0000"/>
          </a:solidFill>
        </p:spPr>
        <p:txBody>
          <a:bodyPr wrap="square" rtlCol="0" anchor="ctr">
            <a:spAutoFit/>
          </a:bodyPr>
          <a:lstStyle/>
          <a:p>
            <a:pPr algn="ctr"/>
            <a:r>
              <a:rPr lang="fr-FR" sz="2000" dirty="0" err="1" smtClean="0"/>
              <a:t>Does</a:t>
            </a:r>
            <a:r>
              <a:rPr lang="fr-FR" sz="2000" dirty="0" smtClean="0"/>
              <a:t> the </a:t>
            </a:r>
            <a:r>
              <a:rPr lang="fr-FR" sz="2000" dirty="0" err="1"/>
              <a:t>f</a:t>
            </a:r>
            <a:r>
              <a:rPr lang="fr-FR" sz="2000" dirty="0" err="1" smtClean="0"/>
              <a:t>amily</a:t>
            </a:r>
            <a:r>
              <a:rPr lang="fr-FR" sz="2000" dirty="0" smtClean="0"/>
              <a:t> </a:t>
            </a:r>
            <a:r>
              <a:rPr lang="fr-FR" sz="2000" dirty="0" err="1" smtClean="0"/>
              <a:t>history</a:t>
            </a:r>
            <a:r>
              <a:rPr lang="fr-FR" sz="2000" dirty="0" smtClean="0"/>
              <a:t> </a:t>
            </a:r>
            <a:r>
              <a:rPr lang="fr-FR" sz="2000" dirty="0" err="1" smtClean="0"/>
              <a:t>raise</a:t>
            </a:r>
            <a:r>
              <a:rPr lang="fr-FR" sz="2000" dirty="0" smtClean="0"/>
              <a:t> </a:t>
            </a:r>
            <a:r>
              <a:rPr lang="fr-FR" sz="2000" dirty="0" err="1" smtClean="0"/>
              <a:t>red</a:t>
            </a:r>
            <a:r>
              <a:rPr lang="fr-FR" sz="2000" dirty="0" smtClean="0"/>
              <a:t> flags ?</a:t>
            </a:r>
            <a:endParaRPr lang="fr-FR" sz="2000" dirty="0"/>
          </a:p>
        </p:txBody>
      </p:sp>
      <p:cxnSp>
        <p:nvCxnSpPr>
          <p:cNvPr id="20" name="Straight Arrow Connector 19"/>
          <p:cNvCxnSpPr>
            <a:stCxn id="18" idx="2"/>
            <a:endCxn id="24" idx="0"/>
          </p:cNvCxnSpPr>
          <p:nvPr/>
        </p:nvCxnSpPr>
        <p:spPr>
          <a:xfrm flipH="1">
            <a:off x="4419378" y="2440351"/>
            <a:ext cx="1500717" cy="414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008441" y="2854401"/>
            <a:ext cx="2821873" cy="400110"/>
          </a:xfrm>
          <a:prstGeom prst="rect">
            <a:avLst/>
          </a:prstGeom>
          <a:solidFill>
            <a:srgbClr val="9BBB59"/>
          </a:solidFill>
        </p:spPr>
        <p:txBody>
          <a:bodyPr wrap="square" rtlCol="0" anchor="ctr">
            <a:spAutoFit/>
          </a:bodyPr>
          <a:lstStyle/>
          <a:p>
            <a:pPr algn="ctr"/>
            <a:r>
              <a:rPr lang="fr-FR" sz="2000" b="1" dirty="0" smtClean="0"/>
              <a:t>No</a:t>
            </a:r>
            <a:endParaRPr lang="fr-FR" sz="2000" b="1" dirty="0"/>
          </a:p>
        </p:txBody>
      </p:sp>
      <p:cxnSp>
        <p:nvCxnSpPr>
          <p:cNvPr id="25" name="Straight Arrow Connector 24"/>
          <p:cNvCxnSpPr>
            <a:stCxn id="24" idx="2"/>
          </p:cNvCxnSpPr>
          <p:nvPr/>
        </p:nvCxnSpPr>
        <p:spPr>
          <a:xfrm flipH="1">
            <a:off x="2375140" y="3254511"/>
            <a:ext cx="2044238" cy="26766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8" idx="2"/>
            <a:endCxn id="32" idx="0"/>
          </p:cNvCxnSpPr>
          <p:nvPr/>
        </p:nvCxnSpPr>
        <p:spPr>
          <a:xfrm>
            <a:off x="5920095" y="2440351"/>
            <a:ext cx="1440234" cy="4203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068204" y="2860681"/>
            <a:ext cx="2584250" cy="400110"/>
          </a:xfrm>
          <a:prstGeom prst="rect">
            <a:avLst/>
          </a:prstGeom>
          <a:solidFill>
            <a:srgbClr val="FF0000"/>
          </a:solidFill>
        </p:spPr>
        <p:txBody>
          <a:bodyPr wrap="square" rtlCol="0" anchor="ctr">
            <a:spAutoFit/>
          </a:bodyPr>
          <a:lstStyle/>
          <a:p>
            <a:pPr algn="ctr"/>
            <a:r>
              <a:rPr lang="fr-FR" sz="2000" b="1" dirty="0" err="1" smtClean="0"/>
              <a:t>Yes</a:t>
            </a:r>
            <a:r>
              <a:rPr lang="fr-FR" sz="2000" b="1" dirty="0" smtClean="0"/>
              <a:t>: </a:t>
            </a:r>
          </a:p>
        </p:txBody>
      </p:sp>
      <p:sp>
        <p:nvSpPr>
          <p:cNvPr id="38" name="TextBox 37"/>
          <p:cNvSpPr txBox="1"/>
          <p:nvPr/>
        </p:nvSpPr>
        <p:spPr>
          <a:xfrm>
            <a:off x="6068204" y="3458608"/>
            <a:ext cx="2584250" cy="707886"/>
          </a:xfrm>
          <a:prstGeom prst="rect">
            <a:avLst/>
          </a:prstGeom>
          <a:solidFill>
            <a:srgbClr val="FF0000"/>
          </a:solidFill>
        </p:spPr>
        <p:txBody>
          <a:bodyPr wrap="square" rtlCol="0" anchor="ctr">
            <a:spAutoFit/>
          </a:bodyPr>
          <a:lstStyle/>
          <a:p>
            <a:pPr algn="ctr"/>
            <a:r>
              <a:rPr lang="fr-FR" sz="2000" b="1" dirty="0" err="1" smtClean="0"/>
              <a:t>Hereditary</a:t>
            </a:r>
            <a:r>
              <a:rPr lang="fr-FR" sz="2000" b="1" dirty="0" smtClean="0"/>
              <a:t> Cancer </a:t>
            </a:r>
            <a:r>
              <a:rPr lang="fr-FR" sz="2000" b="1" dirty="0" err="1" smtClean="0"/>
              <a:t>Testing</a:t>
            </a:r>
            <a:endParaRPr lang="fr-FR" sz="2000" b="1" dirty="0"/>
          </a:p>
        </p:txBody>
      </p:sp>
      <p:cxnSp>
        <p:nvCxnSpPr>
          <p:cNvPr id="39" name="Straight Arrow Connector 38"/>
          <p:cNvCxnSpPr>
            <a:stCxn id="32" idx="2"/>
            <a:endCxn id="38" idx="0"/>
          </p:cNvCxnSpPr>
          <p:nvPr/>
        </p:nvCxnSpPr>
        <p:spPr>
          <a:xfrm>
            <a:off x="7360329" y="3260791"/>
            <a:ext cx="0" cy="1978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8" idx="2"/>
            <a:endCxn id="54" idx="0"/>
          </p:cNvCxnSpPr>
          <p:nvPr/>
        </p:nvCxnSpPr>
        <p:spPr>
          <a:xfrm flipH="1">
            <a:off x="4782756" y="4166494"/>
            <a:ext cx="2577573" cy="4943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8" idx="2"/>
            <a:endCxn id="56" idx="0"/>
          </p:cNvCxnSpPr>
          <p:nvPr/>
        </p:nvCxnSpPr>
        <p:spPr>
          <a:xfrm>
            <a:off x="7360329" y="4166494"/>
            <a:ext cx="0" cy="4880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735196" y="4660820"/>
            <a:ext cx="2095119" cy="400110"/>
          </a:xfrm>
          <a:prstGeom prst="rect">
            <a:avLst/>
          </a:prstGeom>
          <a:solidFill>
            <a:schemeClr val="accent6">
              <a:lumMod val="75000"/>
            </a:schemeClr>
          </a:solidFill>
        </p:spPr>
        <p:txBody>
          <a:bodyPr wrap="square" rtlCol="0" anchor="ctr">
            <a:spAutoFit/>
          </a:bodyPr>
          <a:lstStyle/>
          <a:p>
            <a:pPr algn="ctr"/>
            <a:r>
              <a:rPr lang="fr-FR" sz="2000" b="1" dirty="0" err="1" smtClean="0"/>
              <a:t>Negative</a:t>
            </a:r>
            <a:r>
              <a:rPr lang="fr-FR" sz="2000" b="1" dirty="0" smtClean="0"/>
              <a:t> or VUS</a:t>
            </a:r>
          </a:p>
        </p:txBody>
      </p:sp>
      <p:sp>
        <p:nvSpPr>
          <p:cNvPr id="56" name="TextBox 55"/>
          <p:cNvSpPr txBox="1"/>
          <p:nvPr/>
        </p:nvSpPr>
        <p:spPr>
          <a:xfrm>
            <a:off x="6068204" y="4654540"/>
            <a:ext cx="2584250" cy="400110"/>
          </a:xfrm>
          <a:prstGeom prst="rect">
            <a:avLst/>
          </a:prstGeom>
          <a:solidFill>
            <a:srgbClr val="FF0000"/>
          </a:solidFill>
        </p:spPr>
        <p:txBody>
          <a:bodyPr wrap="square" rtlCol="0" anchor="ctr">
            <a:spAutoFit/>
          </a:bodyPr>
          <a:lstStyle/>
          <a:p>
            <a:pPr algn="ctr"/>
            <a:r>
              <a:rPr lang="fr-FR" sz="2000" b="1" dirty="0" smtClean="0"/>
              <a:t>Positive Mutation </a:t>
            </a:r>
          </a:p>
        </p:txBody>
      </p:sp>
      <p:cxnSp>
        <p:nvCxnSpPr>
          <p:cNvPr id="60" name="Straight Arrow Connector 59"/>
          <p:cNvCxnSpPr>
            <a:stCxn id="54" idx="2"/>
            <a:endCxn id="10" idx="0"/>
          </p:cNvCxnSpPr>
          <p:nvPr/>
        </p:nvCxnSpPr>
        <p:spPr>
          <a:xfrm>
            <a:off x="4782756" y="5060930"/>
            <a:ext cx="0" cy="8330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56" idx="2"/>
          </p:cNvCxnSpPr>
          <p:nvPr/>
        </p:nvCxnSpPr>
        <p:spPr>
          <a:xfrm>
            <a:off x="7360329" y="5054650"/>
            <a:ext cx="39852" cy="8764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2" name="Picture 111"/>
          <p:cNvPicPr>
            <a:picLocks noChangeAspect="1"/>
          </p:cNvPicPr>
          <p:nvPr/>
        </p:nvPicPr>
        <p:blipFill>
          <a:blip r:embed="rId2"/>
          <a:stretch>
            <a:fillRect/>
          </a:stretch>
        </p:blipFill>
        <p:spPr>
          <a:xfrm>
            <a:off x="7278850" y="1732465"/>
            <a:ext cx="1039132" cy="707886"/>
          </a:xfrm>
          <a:prstGeom prst="rect">
            <a:avLst/>
          </a:prstGeom>
        </p:spPr>
      </p:pic>
    </p:spTree>
    <p:extLst>
      <p:ext uri="{BB962C8B-B14F-4D97-AF65-F5344CB8AC3E}">
        <p14:creationId xmlns:p14="http://schemas.microsoft.com/office/powerpoint/2010/main" val="4042219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P spid="24" grpId="0" animBg="1"/>
      <p:bldP spid="32" grpId="0" animBg="1"/>
      <p:bldP spid="38" grpId="0" animBg="1"/>
      <p:bldP spid="54"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78"/>
            <a:ext cx="8229600" cy="662318"/>
          </a:xfrm>
        </p:spPr>
        <p:txBody>
          <a:bodyPr>
            <a:normAutofit/>
          </a:bodyPr>
          <a:lstStyle/>
          <a:p>
            <a:r>
              <a:rPr lang="en-US" sz="2400" dirty="0" smtClean="0">
                <a:solidFill>
                  <a:srgbClr val="000090"/>
                </a:solidFill>
              </a:rPr>
              <a:t>HBOC: </a:t>
            </a:r>
            <a:r>
              <a:rPr lang="en-US" sz="2400" dirty="0">
                <a:solidFill>
                  <a:srgbClr val="000090"/>
                </a:solidFill>
              </a:rPr>
              <a:t>Types of genetic </a:t>
            </a:r>
            <a:r>
              <a:rPr lang="en-US" sz="2400" dirty="0" smtClean="0">
                <a:solidFill>
                  <a:srgbClr val="000090"/>
                </a:solidFill>
              </a:rPr>
              <a:t>events</a:t>
            </a:r>
            <a:endParaRPr lang="en-US" sz="2400" dirty="0">
              <a:solidFill>
                <a:srgbClr val="000090"/>
              </a:solidFill>
            </a:endParaRPr>
          </a:p>
        </p:txBody>
      </p:sp>
      <p:sp>
        <p:nvSpPr>
          <p:cNvPr id="5" name="Content Placeholder 4"/>
          <p:cNvSpPr>
            <a:spLocks noGrp="1"/>
          </p:cNvSpPr>
          <p:nvPr>
            <p:ph idx="1"/>
          </p:nvPr>
        </p:nvSpPr>
        <p:spPr>
          <a:xfrm>
            <a:off x="0" y="878148"/>
            <a:ext cx="9144000" cy="5212964"/>
          </a:xfrm>
        </p:spPr>
        <p:txBody>
          <a:bodyPr>
            <a:noAutofit/>
          </a:bodyPr>
          <a:lstStyle/>
          <a:p>
            <a:pPr marL="457200" indent="-457200">
              <a:buFont typeface="+mj-lt"/>
              <a:buAutoNum type="arabicPeriod"/>
            </a:pPr>
            <a:r>
              <a:rPr lang="en-US" sz="1900" b="1" i="1" dirty="0" smtClean="0">
                <a:solidFill>
                  <a:srgbClr val="000090"/>
                </a:solidFill>
                <a:latin typeface="+mj-lt"/>
              </a:rPr>
              <a:t>Germline</a:t>
            </a:r>
            <a:r>
              <a:rPr lang="en-US" sz="1900" b="1" i="1" dirty="0" smtClean="0">
                <a:latin typeface="+mj-lt"/>
              </a:rPr>
              <a:t> </a:t>
            </a:r>
            <a:r>
              <a:rPr lang="en-US" sz="1900" dirty="0" smtClean="0">
                <a:latin typeface="+mj-lt"/>
              </a:rPr>
              <a:t>mutations </a:t>
            </a:r>
            <a:r>
              <a:rPr lang="en-US" sz="1900" dirty="0">
                <a:latin typeface="+mj-lt"/>
              </a:rPr>
              <a:t>in DNA repair </a:t>
            </a:r>
            <a:r>
              <a:rPr lang="en-US" sz="1900" dirty="0" smtClean="0">
                <a:latin typeface="+mj-lt"/>
              </a:rPr>
              <a:t>pathways</a:t>
            </a:r>
          </a:p>
          <a:p>
            <a:pPr lvl="1"/>
            <a:r>
              <a:rPr lang="en-US" sz="1900" dirty="0" smtClean="0">
                <a:latin typeface="+mj-lt"/>
              </a:rPr>
              <a:t>Variation </a:t>
            </a:r>
            <a:r>
              <a:rPr lang="en-US" sz="1900" dirty="0">
                <a:latin typeface="+mj-lt"/>
              </a:rPr>
              <a:t>in the lineage of germ cells that can be transmitted to </a:t>
            </a:r>
            <a:r>
              <a:rPr lang="en-US" sz="1900" dirty="0" smtClean="0">
                <a:latin typeface="+mj-lt"/>
              </a:rPr>
              <a:t>offspring</a:t>
            </a:r>
            <a:endParaRPr lang="en-US" sz="1900" b="1" i="1" dirty="0">
              <a:latin typeface="+mj-lt"/>
            </a:endParaRPr>
          </a:p>
          <a:p>
            <a:pPr lvl="1"/>
            <a:r>
              <a:rPr lang="en-US" sz="1900" b="1" i="1" dirty="0" smtClean="0">
                <a:solidFill>
                  <a:srgbClr val="000090"/>
                </a:solidFill>
                <a:latin typeface="+mj-lt"/>
              </a:rPr>
              <a:t>~ 20-30% </a:t>
            </a:r>
            <a:r>
              <a:rPr lang="en-US" sz="1900" dirty="0" smtClean="0">
                <a:latin typeface="+mj-lt"/>
              </a:rPr>
              <a:t>of patients with BCA may carry it</a:t>
            </a:r>
          </a:p>
          <a:p>
            <a:pPr lvl="2"/>
            <a:r>
              <a:rPr lang="en-US" sz="1900" dirty="0" smtClean="0">
                <a:latin typeface="+mj-lt"/>
              </a:rPr>
              <a:t>8-10% </a:t>
            </a:r>
            <a:r>
              <a:rPr lang="en-US" sz="1900" b="1" i="1" dirty="0" smtClean="0">
                <a:solidFill>
                  <a:srgbClr val="000090"/>
                </a:solidFill>
                <a:latin typeface="+mj-lt"/>
              </a:rPr>
              <a:t>have a family history </a:t>
            </a:r>
            <a:r>
              <a:rPr lang="en-US" sz="1900" dirty="0" smtClean="0">
                <a:latin typeface="+mj-lt"/>
              </a:rPr>
              <a:t>of the ds and may carry mutations in BRCA ½</a:t>
            </a:r>
          </a:p>
          <a:p>
            <a:pPr lvl="2"/>
            <a:r>
              <a:rPr lang="en-US" sz="1900" dirty="0" smtClean="0">
                <a:latin typeface="+mj-lt"/>
              </a:rPr>
              <a:t>8-10% </a:t>
            </a:r>
            <a:r>
              <a:rPr lang="en-US" sz="1900" b="1" i="1" u="sng" dirty="0" smtClean="0">
                <a:solidFill>
                  <a:srgbClr val="000090"/>
                </a:solidFill>
                <a:latin typeface="+mj-lt"/>
              </a:rPr>
              <a:t>without</a:t>
            </a:r>
            <a:r>
              <a:rPr lang="en-US" sz="1900" b="1" i="1" dirty="0" smtClean="0">
                <a:solidFill>
                  <a:srgbClr val="000090"/>
                </a:solidFill>
                <a:latin typeface="+mj-lt"/>
              </a:rPr>
              <a:t> family history</a:t>
            </a:r>
            <a:r>
              <a:rPr lang="en-US" sz="1900" dirty="0" smtClean="0">
                <a:latin typeface="+mj-lt"/>
              </a:rPr>
              <a:t> of the ds and may carry mutations in BRCA ½</a:t>
            </a:r>
          </a:p>
          <a:p>
            <a:pPr lvl="1"/>
            <a:r>
              <a:rPr lang="en-US" sz="1900" dirty="0" smtClean="0">
                <a:latin typeface="+mj-lt"/>
              </a:rPr>
              <a:t>~ 22% of patients in a breast surgery practice </a:t>
            </a:r>
            <a:r>
              <a:rPr lang="en-US" sz="1900" b="1" i="1" dirty="0" smtClean="0">
                <a:solidFill>
                  <a:srgbClr val="000090"/>
                </a:solidFill>
                <a:latin typeface="+mj-lt"/>
              </a:rPr>
              <a:t>may be appropriate </a:t>
            </a:r>
            <a:r>
              <a:rPr lang="en-US" sz="1900" dirty="0" smtClean="0">
                <a:latin typeface="+mj-lt"/>
              </a:rPr>
              <a:t>for BRCA </a:t>
            </a:r>
            <a:r>
              <a:rPr lang="en-US" sz="1900" b="1" i="1" dirty="0" smtClean="0">
                <a:solidFill>
                  <a:srgbClr val="000090"/>
                </a:solidFill>
                <a:latin typeface="+mj-lt"/>
              </a:rPr>
              <a:t>testing</a:t>
            </a:r>
          </a:p>
          <a:p>
            <a:pPr marL="0" indent="0">
              <a:buNone/>
            </a:pPr>
            <a:endParaRPr lang="en-US" sz="1900" dirty="0" smtClean="0">
              <a:latin typeface="+mj-lt"/>
            </a:endParaRPr>
          </a:p>
          <a:p>
            <a:pPr marL="457200" indent="-457200">
              <a:buFont typeface="+mj-lt"/>
              <a:buAutoNum type="arabicPeriod"/>
            </a:pPr>
            <a:r>
              <a:rPr lang="en-US" sz="1900" b="1" i="1" dirty="0" smtClean="0">
                <a:solidFill>
                  <a:srgbClr val="000090"/>
                </a:solidFill>
                <a:latin typeface="+mj-lt"/>
              </a:rPr>
              <a:t>Somatic</a:t>
            </a:r>
            <a:r>
              <a:rPr lang="en-US" sz="1900" dirty="0" smtClean="0">
                <a:latin typeface="+mj-lt"/>
              </a:rPr>
              <a:t> </a:t>
            </a:r>
            <a:r>
              <a:rPr lang="en-US" sz="1900" dirty="0">
                <a:latin typeface="+mj-lt"/>
              </a:rPr>
              <a:t>mutations </a:t>
            </a:r>
            <a:r>
              <a:rPr lang="en-US" sz="1900" dirty="0" smtClean="0">
                <a:latin typeface="+mj-lt"/>
              </a:rPr>
              <a:t>in BRCA: </a:t>
            </a:r>
          </a:p>
          <a:p>
            <a:pPr lvl="1"/>
            <a:r>
              <a:rPr lang="en-US" sz="1900" dirty="0" smtClean="0">
                <a:latin typeface="+mj-lt"/>
              </a:rPr>
              <a:t>Alterations </a:t>
            </a:r>
            <a:r>
              <a:rPr lang="en-US" sz="1900" dirty="0">
                <a:latin typeface="+mj-lt"/>
              </a:rPr>
              <a:t>in DNA </a:t>
            </a:r>
            <a:r>
              <a:rPr lang="en-US" sz="1900" dirty="0" smtClean="0">
                <a:latin typeface="+mj-lt"/>
              </a:rPr>
              <a:t>after </a:t>
            </a:r>
            <a:r>
              <a:rPr lang="en-US" sz="1900" dirty="0">
                <a:latin typeface="+mj-lt"/>
              </a:rPr>
              <a:t>conception in </a:t>
            </a:r>
            <a:r>
              <a:rPr lang="en-US" sz="1900" dirty="0" smtClean="0">
                <a:latin typeface="+mj-lt"/>
              </a:rPr>
              <a:t>cells </a:t>
            </a:r>
            <a:r>
              <a:rPr lang="en-US" sz="1900" dirty="0">
                <a:latin typeface="+mj-lt"/>
              </a:rPr>
              <a:t>except germ </a:t>
            </a:r>
            <a:r>
              <a:rPr lang="en-US" sz="1900" dirty="0" smtClean="0">
                <a:latin typeface="+mj-lt"/>
              </a:rPr>
              <a:t>cells</a:t>
            </a:r>
          </a:p>
          <a:p>
            <a:pPr lvl="1"/>
            <a:r>
              <a:rPr lang="en-US" sz="1900" dirty="0" smtClean="0">
                <a:latin typeface="+mj-lt"/>
              </a:rPr>
              <a:t>Can </a:t>
            </a:r>
            <a:r>
              <a:rPr lang="en-US" sz="1900" dirty="0">
                <a:latin typeface="+mj-lt"/>
              </a:rPr>
              <a:t>be passed through cell division to progeny of mutated </a:t>
            </a:r>
            <a:r>
              <a:rPr lang="en-US" sz="1900" dirty="0" smtClean="0">
                <a:latin typeface="+mj-lt"/>
              </a:rPr>
              <a:t>cells </a:t>
            </a:r>
            <a:r>
              <a:rPr lang="en-US" sz="1900" dirty="0">
                <a:latin typeface="+mj-lt"/>
              </a:rPr>
              <a:t>but not to offspring</a:t>
            </a:r>
          </a:p>
          <a:p>
            <a:pPr marL="0" indent="0">
              <a:buNone/>
            </a:pPr>
            <a:endParaRPr lang="en-US" sz="1900" b="1" i="1" dirty="0">
              <a:latin typeface="+mj-lt"/>
            </a:endParaRPr>
          </a:p>
          <a:p>
            <a:pPr marL="457200" indent="-457200">
              <a:buFont typeface="+mj-lt"/>
              <a:buAutoNum type="arabicPeriod"/>
            </a:pPr>
            <a:r>
              <a:rPr lang="en-US" sz="1900" b="1" i="1" dirty="0" smtClean="0">
                <a:solidFill>
                  <a:srgbClr val="000090"/>
                </a:solidFill>
                <a:latin typeface="+mj-lt"/>
              </a:rPr>
              <a:t>Epigenetic </a:t>
            </a:r>
            <a:r>
              <a:rPr lang="en-US" sz="1900" dirty="0" smtClean="0">
                <a:latin typeface="+mj-lt"/>
              </a:rPr>
              <a:t>factors</a:t>
            </a:r>
          </a:p>
          <a:p>
            <a:pPr lvl="1"/>
            <a:r>
              <a:rPr lang="en-US" sz="1900" dirty="0" smtClean="0">
                <a:latin typeface="+mj-lt"/>
              </a:rPr>
              <a:t>Heritable </a:t>
            </a:r>
            <a:r>
              <a:rPr lang="en-US" sz="1900" dirty="0">
                <a:latin typeface="+mj-lt"/>
              </a:rPr>
              <a:t>changes in gene </a:t>
            </a:r>
            <a:r>
              <a:rPr lang="en-US" sz="1900" dirty="0" smtClean="0">
                <a:latin typeface="+mj-lt"/>
              </a:rPr>
              <a:t>expression (not involving DNA sequence)</a:t>
            </a:r>
          </a:p>
          <a:p>
            <a:pPr lvl="1"/>
            <a:r>
              <a:rPr lang="en-US" sz="1900" dirty="0" smtClean="0">
                <a:latin typeface="+mj-lt"/>
              </a:rPr>
              <a:t>Change </a:t>
            </a:r>
            <a:r>
              <a:rPr lang="en-US" sz="1900" dirty="0">
                <a:latin typeface="+mj-lt"/>
              </a:rPr>
              <a:t>in phenotype without change in </a:t>
            </a:r>
            <a:r>
              <a:rPr lang="en-US" sz="1900" dirty="0" smtClean="0">
                <a:latin typeface="+mj-lt"/>
              </a:rPr>
              <a:t>genotype</a:t>
            </a:r>
            <a:endParaRPr lang="en-US" sz="1900" dirty="0">
              <a:latin typeface="+mj-lt"/>
            </a:endParaRPr>
          </a:p>
        </p:txBody>
      </p:sp>
      <p:sp>
        <p:nvSpPr>
          <p:cNvPr id="6" name="Rectangle 5"/>
          <p:cNvSpPr/>
          <p:nvPr/>
        </p:nvSpPr>
        <p:spPr>
          <a:xfrm>
            <a:off x="0" y="6445404"/>
            <a:ext cx="9144000" cy="400110"/>
          </a:xfrm>
          <a:prstGeom prst="rect">
            <a:avLst/>
          </a:prstGeom>
        </p:spPr>
        <p:txBody>
          <a:bodyPr wrap="square">
            <a:spAutoFit/>
          </a:bodyPr>
          <a:lstStyle/>
          <a:p>
            <a:pPr lvl="0">
              <a:spcBef>
                <a:spcPct val="20000"/>
              </a:spcBef>
            </a:pPr>
            <a:r>
              <a:rPr lang="en-US" sz="1000" i="1" dirty="0" smtClean="0">
                <a:solidFill>
                  <a:prstClr val="black"/>
                </a:solidFill>
              </a:rPr>
              <a:t>1. Alsop K et al. J </a:t>
            </a:r>
            <a:r>
              <a:rPr lang="en-US" sz="1000" i="1" dirty="0" err="1" smtClean="0">
                <a:solidFill>
                  <a:prstClr val="black"/>
                </a:solidFill>
              </a:rPr>
              <a:t>Clin</a:t>
            </a:r>
            <a:r>
              <a:rPr lang="en-US" sz="1000" i="1" dirty="0" smtClean="0">
                <a:solidFill>
                  <a:prstClr val="black"/>
                </a:solidFill>
              </a:rPr>
              <a:t> </a:t>
            </a:r>
            <a:r>
              <a:rPr lang="en-US" sz="1000" i="1" dirty="0" err="1" smtClean="0">
                <a:solidFill>
                  <a:prstClr val="black"/>
                </a:solidFill>
              </a:rPr>
              <a:t>Oncol</a:t>
            </a:r>
            <a:r>
              <a:rPr lang="en-US" sz="1000" i="1" dirty="0" smtClean="0">
                <a:solidFill>
                  <a:prstClr val="black"/>
                </a:solidFill>
              </a:rPr>
              <a:t> 2012;30:263-63. 2.  Liu et </a:t>
            </a:r>
            <a:r>
              <a:rPr lang="en-US" sz="1000" i="1" dirty="0">
                <a:solidFill>
                  <a:prstClr val="black"/>
                </a:solidFill>
              </a:rPr>
              <a:t>al. </a:t>
            </a:r>
            <a:r>
              <a:rPr lang="en-US" sz="1000" i="1" dirty="0" err="1" smtClean="0">
                <a:solidFill>
                  <a:prstClr val="black"/>
                </a:solidFill>
              </a:rPr>
              <a:t>Clin</a:t>
            </a:r>
            <a:r>
              <a:rPr lang="en-US" sz="1000" i="1" dirty="0" smtClean="0">
                <a:solidFill>
                  <a:prstClr val="black"/>
                </a:solidFill>
              </a:rPr>
              <a:t> Cancer 2014;205150-5156. 3. </a:t>
            </a:r>
            <a:r>
              <a:rPr lang="en-US" sz="1000" i="1" dirty="0" err="1" smtClean="0">
                <a:solidFill>
                  <a:prstClr val="black"/>
                </a:solidFill>
              </a:rPr>
              <a:t>Lodhia</a:t>
            </a:r>
            <a:r>
              <a:rPr lang="en-US" sz="1000" i="1" dirty="0" smtClean="0">
                <a:solidFill>
                  <a:prstClr val="black"/>
                </a:solidFill>
              </a:rPr>
              <a:t> K et al. Ann </a:t>
            </a:r>
            <a:r>
              <a:rPr lang="en-US" sz="1000" i="1" dirty="0" err="1" smtClean="0">
                <a:solidFill>
                  <a:prstClr val="black"/>
                </a:solidFill>
              </a:rPr>
              <a:t>Oncol</a:t>
            </a:r>
            <a:r>
              <a:rPr lang="en-US" sz="1000" i="1" dirty="0" smtClean="0">
                <a:solidFill>
                  <a:prstClr val="black"/>
                </a:solidFill>
              </a:rPr>
              <a:t> 2015;26;ii31  </a:t>
            </a:r>
            <a:r>
              <a:rPr lang="en-US" sz="1000" dirty="0" err="1" smtClean="0">
                <a:solidFill>
                  <a:prstClr val="black"/>
                </a:solidFill>
              </a:rPr>
              <a:t>Pennongton</a:t>
            </a:r>
            <a:r>
              <a:rPr lang="en-US" sz="1000" dirty="0" smtClean="0">
                <a:solidFill>
                  <a:prstClr val="black"/>
                </a:solidFill>
              </a:rPr>
              <a:t> KP et al. </a:t>
            </a:r>
            <a:r>
              <a:rPr lang="en-US" sz="1000" dirty="0" err="1" smtClean="0">
                <a:solidFill>
                  <a:prstClr val="black"/>
                </a:solidFill>
              </a:rPr>
              <a:t>Clin</a:t>
            </a:r>
            <a:r>
              <a:rPr lang="en-US" sz="1000" dirty="0" smtClean="0">
                <a:solidFill>
                  <a:prstClr val="black"/>
                </a:solidFill>
              </a:rPr>
              <a:t> Cancer Res 2014;20:764-75</a:t>
            </a:r>
            <a:endParaRPr lang="en-US" sz="1000" i="1" dirty="0" smtClean="0">
              <a:solidFill>
                <a:prstClr val="black"/>
              </a:solidFill>
            </a:endParaRPr>
          </a:p>
        </p:txBody>
      </p:sp>
    </p:spTree>
    <p:extLst>
      <p:ext uri="{BB962C8B-B14F-4D97-AF65-F5344CB8AC3E}">
        <p14:creationId xmlns:p14="http://schemas.microsoft.com/office/powerpoint/2010/main" val="2614110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31028</TotalTime>
  <Words>4120</Words>
  <Application>Microsoft Macintosh PowerPoint</Application>
  <PresentationFormat>On-screen Show (4:3)</PresentationFormat>
  <Paragraphs>499</Paragraphs>
  <Slides>42</Slides>
  <Notes>16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42</vt:i4>
      </vt:variant>
    </vt:vector>
  </HeadingPairs>
  <TitlesOfParts>
    <vt:vector size="46" baseType="lpstr">
      <vt:lpstr>Office Theme</vt:lpstr>
      <vt:lpstr>Excel.Chart.8</vt:lpstr>
      <vt:lpstr>Clip</vt:lpstr>
      <vt:lpstr>Worksheet</vt:lpstr>
      <vt:lpstr>Hereditary Breast and Ovarian Cancer Syndromes:  Beyond BRCA 1 and 2: How far can we go?</vt:lpstr>
      <vt:lpstr>PowerPoint Presentation</vt:lpstr>
      <vt:lpstr>Hereditary breast and ovarian cancer (HBOC):   Objectives</vt:lpstr>
      <vt:lpstr>HBOC: Facts</vt:lpstr>
      <vt:lpstr>Case report: Ms. C.S. : 3 cancers in one, all missed</vt:lpstr>
      <vt:lpstr>PowerPoint Presentation</vt:lpstr>
      <vt:lpstr>Case report: Ms. N.S.</vt:lpstr>
      <vt:lpstr>PowerPoint Presentation</vt:lpstr>
      <vt:lpstr>HBOC: Types of genetic events</vt:lpstr>
      <vt:lpstr>HBOC: Types of genetic events</vt:lpstr>
      <vt:lpstr>PowerPoint Presentation</vt:lpstr>
      <vt:lpstr>PowerPoint Presentation</vt:lpstr>
      <vt:lpstr>HBOCS: Patients with an increased likelihood of having an inherited predisposition  Women AFFECTED with: </vt:lpstr>
      <vt:lpstr>HBOCS: Patients with an increased likelihood of having an inherited predisposition  Women UNAFFECTED with cancer, but with: </vt:lpstr>
      <vt:lpstr>NCCN Guidelines For Germline Testing</vt:lpstr>
      <vt:lpstr>PowerPoint Presentation</vt:lpstr>
      <vt:lpstr>PowerPoint Presentation</vt:lpstr>
      <vt:lpstr>Summary of Cancer- Associated Mutations: GOG 218 and 262:  Changing Prevalence-Changing Landscape: SGO March 2016 Prevalence increased from 10% to 24%</vt:lpstr>
      <vt:lpstr>Summary of Cancer- Associated Mutations: GOG 218 and 262:  Changing Prevalence-changing landscape: SGO March 2016 Prevalence increased from 10% to 24%</vt:lpstr>
      <vt:lpstr>PowerPoint Presentation</vt:lpstr>
      <vt:lpstr>PowerPoint Presentation</vt:lpstr>
      <vt:lpstr>Overall survival by mutation status</vt:lpstr>
      <vt:lpstr>PowerPoint Presentation</vt:lpstr>
      <vt:lpstr>PowerPoint Presentation</vt:lpstr>
      <vt:lpstr>NCCN 21st Annual Conference,  Changing Prevalence: April 02, 2016</vt:lpstr>
      <vt:lpstr>HBOCS: Facts Women with Lynch HNPCC syndrome:</vt:lpstr>
      <vt:lpstr>HBOCS:  Cowden syndrome</vt:lpstr>
      <vt:lpstr>HBOCS:  Li Fraumeni syndrome</vt:lpstr>
      <vt:lpstr>PowerPoint Presentation</vt:lpstr>
      <vt:lpstr>Homologous Recombination</vt:lpstr>
      <vt:lpstr>BRCA Function</vt:lpstr>
      <vt:lpstr>PARP Inhibition in BRCA-deficient Tumors </vt:lpstr>
      <vt:lpstr>BRCA 1 and BRCA 2</vt:lpstr>
      <vt:lpstr>BRCA 1 and BRCA 2 mutations in ethnic lebanese Arab women with high risk hereditary breast cancer: Saghir N, Zgheib N, Armstrong D, Seoud M et al..  Oncologist 2015</vt:lpstr>
      <vt:lpstr>Mutations Dramatically increase the risk of developing cancer Data From Myriad GeneticR</vt:lpstr>
      <vt:lpstr>HBOCS: Genetic Testing Debate Changing Landscape</vt:lpstr>
      <vt:lpstr>HBOCS: Genetic testing Things to consider</vt:lpstr>
      <vt:lpstr>HBOCS: Genetic counseling Assessment for the presence of an inherited cancer syndrome </vt:lpstr>
      <vt:lpstr>Risk reducing interventions/procedures</vt:lpstr>
      <vt:lpstr>PowerPoint Presentation</vt:lpstr>
      <vt:lpstr>PowerPoint Presentation</vt:lpstr>
      <vt:lpstr>PowerPoint Presentation</vt:lpstr>
    </vt:vector>
  </TitlesOfParts>
  <Company>AUB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Hereditary Breast and Ovarian Cancer Syndromes:  Are we there yet? </dc:title>
  <dc:creator>Dr.Muhieddine Seoud</dc:creator>
  <cp:lastModifiedBy>Dr.Muhieddine Seoud</cp:lastModifiedBy>
  <cp:revision>168</cp:revision>
  <dcterms:created xsi:type="dcterms:W3CDTF">2015-09-15T18:28:39Z</dcterms:created>
  <dcterms:modified xsi:type="dcterms:W3CDTF">2017-02-07T05:20:37Z</dcterms:modified>
</cp:coreProperties>
</file>