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01" r:id="rId2"/>
    <p:sldId id="302" r:id="rId3"/>
    <p:sldId id="403" r:id="rId4"/>
    <p:sldId id="512" r:id="rId5"/>
    <p:sldId id="479" r:id="rId6"/>
    <p:sldId id="481" r:id="rId7"/>
    <p:sldId id="505" r:id="rId8"/>
    <p:sldId id="503" r:id="rId9"/>
    <p:sldId id="504" r:id="rId10"/>
    <p:sldId id="506" r:id="rId11"/>
    <p:sldId id="480" r:id="rId12"/>
    <p:sldId id="502" r:id="rId13"/>
    <p:sldId id="482" r:id="rId14"/>
    <p:sldId id="487" r:id="rId15"/>
    <p:sldId id="500" r:id="rId16"/>
    <p:sldId id="490" r:id="rId17"/>
    <p:sldId id="496" r:id="rId18"/>
    <p:sldId id="501" r:id="rId19"/>
    <p:sldId id="495" r:id="rId20"/>
    <p:sldId id="493" r:id="rId21"/>
    <p:sldId id="507" r:id="rId22"/>
    <p:sldId id="508" r:id="rId23"/>
    <p:sldId id="509" r:id="rId24"/>
    <p:sldId id="510" r:id="rId25"/>
    <p:sldId id="396" r:id="rId26"/>
    <p:sldId id="478" r:id="rId27"/>
    <p:sldId id="299" r:id="rId28"/>
    <p:sldId id="51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aled  ismail" initials="k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424" y="184"/>
      </p:cViewPr>
      <p:guideLst>
        <p:guide orient="horz" pos="2160"/>
        <p:guide pos="4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DD117-86B3-9547-A549-65D853E66AB3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4F863-ED20-8A49-969D-E1E0E1503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0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 smtClean="0">
                <a:solidFill>
                  <a:srgbClr val="572E2D"/>
                </a:solidFill>
                <a:effectLst/>
                <a:latin typeface="Noteworthy Bold" charset="0"/>
                <a:ea typeface="MS PGothic" pitchFamily="34" charset="-128"/>
                <a:cs typeface="Noteworthy Bold" charset="0"/>
                <a:sym typeface="Noteworthy Bold" charset="0"/>
              </a:rPr>
              <a:t>A pleased to present before a prestigious panel of professionals. It is a privilege to be picked by the President Professor PMS </a:t>
            </a:r>
            <a:r>
              <a:rPr lang="en-GB" sz="2400" kern="1200" dirty="0" err="1" smtClean="0">
                <a:solidFill>
                  <a:srgbClr val="572E2D"/>
                </a:solidFill>
                <a:effectLst/>
                <a:latin typeface="Noteworthy Bold" charset="0"/>
                <a:ea typeface="MS PGothic" pitchFamily="34" charset="-128"/>
                <a:cs typeface="Noteworthy Bold" charset="0"/>
                <a:sym typeface="Noteworthy Bold" charset="0"/>
              </a:rPr>
              <a:t>O’brien</a:t>
            </a:r>
            <a:r>
              <a:rPr lang="en-GB" sz="2400" kern="1200" dirty="0" smtClean="0">
                <a:solidFill>
                  <a:srgbClr val="572E2D"/>
                </a:solidFill>
                <a:effectLst/>
                <a:latin typeface="Noteworthy Bold" charset="0"/>
                <a:ea typeface="MS PGothic" pitchFamily="34" charset="-128"/>
                <a:cs typeface="Noteworthy Bold" charset="0"/>
                <a:sym typeface="Noteworthy Bold" charset="0"/>
              </a:rPr>
              <a:t> who proposed I should talk about </a:t>
            </a:r>
            <a:r>
              <a:rPr lang="en-US" sz="2400" b="1" kern="1200" dirty="0" smtClean="0">
                <a:solidFill>
                  <a:srgbClr val="572E2D"/>
                </a:solidFill>
                <a:effectLst/>
                <a:latin typeface="Noteworthy Bold" charset="0"/>
                <a:ea typeface="MS PGothic" pitchFamily="34" charset="-128"/>
                <a:cs typeface="Noteworthy Bold" charset="0"/>
                <a:sym typeface="Noteworthy Bold" charset="0"/>
              </a:rPr>
              <a:t>Proverbial Perennial Problems of the Post-</a:t>
            </a:r>
            <a:r>
              <a:rPr lang="en-US" sz="2400" b="1" kern="1200" dirty="0" err="1" smtClean="0">
                <a:solidFill>
                  <a:srgbClr val="572E2D"/>
                </a:solidFill>
                <a:effectLst/>
                <a:latin typeface="Noteworthy Bold" charset="0"/>
                <a:ea typeface="MS PGothic" pitchFamily="34" charset="-128"/>
                <a:cs typeface="Noteworthy Bold" charset="0"/>
                <a:sym typeface="Noteworthy Bold" charset="0"/>
              </a:rPr>
              <a:t>Purperal</a:t>
            </a:r>
            <a:r>
              <a:rPr lang="en-US" sz="2400" b="1" kern="1200" dirty="0" smtClean="0">
                <a:solidFill>
                  <a:srgbClr val="572E2D"/>
                </a:solidFill>
                <a:effectLst/>
                <a:latin typeface="Noteworthy Bold" charset="0"/>
                <a:ea typeface="MS PGothic" pitchFamily="34" charset="-128"/>
                <a:cs typeface="Noteworthy Bold" charset="0"/>
                <a:sym typeface="Noteworthy Bold" charset="0"/>
              </a:rPr>
              <a:t> Perineum</a:t>
            </a:r>
            <a:r>
              <a:rPr lang="en-US" sz="2400" kern="1200" dirty="0" smtClean="0">
                <a:solidFill>
                  <a:srgbClr val="572E2D"/>
                </a:solidFill>
                <a:effectLst/>
                <a:latin typeface="Noteworthy Bold" charset="0"/>
                <a:ea typeface="MS PGothic" pitchFamily="34" charset="-128"/>
                <a:cs typeface="Noteworthy Bold" charset="0"/>
                <a:sym typeface="Noteworthy Bold" charset="0"/>
              </a:rPr>
              <a:t> </a:t>
            </a:r>
            <a:endParaRPr lang="en-GB" sz="2400" kern="1200" dirty="0" smtClean="0">
              <a:solidFill>
                <a:srgbClr val="572E2D"/>
              </a:solidFill>
              <a:effectLst/>
              <a:latin typeface="Noteworthy Bold" charset="0"/>
              <a:ea typeface="MS PGothic" pitchFamily="34" charset="-128"/>
              <a:cs typeface="Noteworthy Bold" charset="0"/>
              <a:sym typeface="Noteworthy Bol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8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16D7E-C9B2-AE47-B388-4AD1B83448E4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90688D5-FB5D-664C-B3DD-DBD3C8D9C925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Our business presents:</a:t>
            </a:r>
          </a:p>
          <a:p>
            <a:pPr eaLnBrk="1" hangingPunct="1">
              <a:defRPr/>
            </a:pPr>
            <a:endParaRPr lang="en-GB" smtClean="0">
              <a:cs typeface="+mn-cs"/>
            </a:endParaRP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Clear innovation 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True mechanism for profit 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Unique opportunity to make medical history </a:t>
            </a:r>
          </a:p>
          <a:p>
            <a:pPr eaLnBrk="1" hangingPunct="1">
              <a:defRPr/>
            </a:pPr>
            <a:endParaRPr lang="en-GB" smtClean="0">
              <a:cs typeface="+mn-cs"/>
            </a:endParaRP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A chance to make a significant impact on women and children world-wide</a:t>
            </a:r>
          </a:p>
          <a:p>
            <a:pPr eaLnBrk="1" hangingPunct="1">
              <a:defRPr/>
            </a:pPr>
            <a:endParaRPr lang="en-GB" smtClean="0">
              <a:cs typeface="+mn-cs"/>
            </a:endParaRP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We are about: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Meeting peoples needs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Meeting the needs of the market place 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Meeting the needs of the mother and her unborn child.</a:t>
            </a:r>
          </a:p>
          <a:p>
            <a:pPr eaLnBrk="1" hangingPunct="1">
              <a:defRPr/>
            </a:pPr>
            <a:endParaRPr lang="en-GB" smtClean="0">
              <a:cs typeface="+mn-cs"/>
            </a:endParaRP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We as a team are not afraid…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… Achieving certainty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9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8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5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1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8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1-09 at 16.21.27.png"/>
          <p:cNvPicPr>
            <a:picLocks noChangeAspect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8"/>
          <a:stretch/>
        </p:blipFill>
        <p:spPr>
          <a:xfrm>
            <a:off x="7028206" y="1"/>
            <a:ext cx="211579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E365-864F-334A-8D62-C60F529ABDCA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FA64-CFA9-814D-B144-EEFA2259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9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/>
          </p:cNvSpPr>
          <p:nvPr>
            <p:ph type="title"/>
          </p:nvPr>
        </p:nvSpPr>
        <p:spPr bwMode="auto">
          <a:xfrm>
            <a:off x="6945" y="836712"/>
            <a:ext cx="9144000" cy="2736850"/>
          </a:xfrm>
          <a:noFill/>
          <a:ln>
            <a:noFill/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lang="en-US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Critical review of </a:t>
            </a:r>
            <a:r>
              <a:rPr lang="en-US" b="1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interventions </a:t>
            </a:r>
            <a:r>
              <a:rPr lang="en-US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to reduce risk of preterm birth</a:t>
            </a:r>
            <a:endParaRPr lang="en-US" sz="1400" b="1" dirty="0">
              <a:ln>
                <a:solidFill>
                  <a:srgbClr val="800000"/>
                </a:solidFill>
              </a:ln>
              <a:solidFill>
                <a:srgbClr val="800000"/>
              </a:solidFill>
              <a:latin typeface="+mj-lt"/>
              <a:ea typeface="MS PGothic" charset="0"/>
              <a:cs typeface="Helvetica" charset="0"/>
            </a:endParaRPr>
          </a:p>
        </p:txBody>
      </p:sp>
      <p:sp>
        <p:nvSpPr>
          <p:cNvPr id="6146" name="Rectangle 2"/>
          <p:cNvSpPr>
            <a:spLocks noGrp="1"/>
          </p:cNvSpPr>
          <p:nvPr>
            <p:ph type="body" idx="1"/>
          </p:nvPr>
        </p:nvSpPr>
        <p:spPr bwMode="auto">
          <a:xfrm>
            <a:off x="323850" y="4323301"/>
            <a:ext cx="8456613" cy="1655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l" defTabSz="914400" eaLnBrk="1">
              <a:spcBef>
                <a:spcPts val="400"/>
              </a:spcBef>
              <a:buClr>
                <a:srgbClr val="660033"/>
              </a:buClr>
              <a:buFont typeface="Wingdings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ea typeface="MS PGothic" charset="0"/>
                <a:cs typeface="Arial" charset="0"/>
              </a:rPr>
              <a:t>Khaled Ismail </a:t>
            </a:r>
            <a:r>
              <a:rPr lang="en-US" sz="1600" b="1" i="1" dirty="0">
                <a:solidFill>
                  <a:srgbClr val="000000"/>
                </a:solidFill>
                <a:ea typeface="MS PGothic" charset="0"/>
                <a:cs typeface="Arial" charset="0"/>
              </a:rPr>
              <a:t>MD, PhD, FRCOG</a:t>
            </a:r>
          </a:p>
          <a:p>
            <a:pPr marL="0" indent="0" algn="l" defTabSz="914400" eaLnBrk="1">
              <a:spcBef>
                <a:spcPts val="400"/>
              </a:spcBef>
              <a:buClr>
                <a:srgbClr val="660033"/>
              </a:buClr>
              <a:buFont typeface="Wingdings" charset="0"/>
              <a:buNone/>
              <a:defRPr/>
            </a:pPr>
            <a:r>
              <a:rPr lang="en-US" sz="2200" b="1" dirty="0">
                <a:solidFill>
                  <a:srgbClr val="000000"/>
                </a:solidFill>
                <a:ea typeface="MS PGothic" charset="0"/>
                <a:cs typeface="Arial" charset="0"/>
              </a:rPr>
              <a:t>Professor of Obstetrics &amp; </a:t>
            </a:r>
            <a:r>
              <a:rPr lang="en-US" sz="2200" b="1" dirty="0" err="1" smtClean="0">
                <a:solidFill>
                  <a:srgbClr val="000000"/>
                </a:solidFill>
                <a:ea typeface="MS PGothic" charset="0"/>
                <a:cs typeface="Arial" charset="0"/>
              </a:rPr>
              <a:t>Gynaecology</a:t>
            </a:r>
            <a:endParaRPr lang="en-US" sz="2200" b="1" dirty="0">
              <a:solidFill>
                <a:srgbClr val="000000"/>
              </a:solidFill>
              <a:ea typeface="MS PGothic" charset="0"/>
              <a:cs typeface="Arial" charset="0"/>
            </a:endParaRPr>
          </a:p>
          <a:p>
            <a:pPr marL="0" indent="0" algn="l" defTabSz="914400" eaLnBrk="1">
              <a:spcBef>
                <a:spcPts val="400"/>
              </a:spcBef>
              <a:buClr>
                <a:srgbClr val="660033"/>
              </a:buClr>
              <a:buFont typeface="Wingdings" charset="0"/>
              <a:buNone/>
              <a:defRPr/>
            </a:pPr>
            <a:r>
              <a:rPr lang="en-US" sz="2200" b="1" dirty="0" smtClean="0">
                <a:solidFill>
                  <a:srgbClr val="000000"/>
                </a:solidFill>
                <a:ea typeface="MS PGothic" charset="0"/>
                <a:cs typeface="Arial" charset="0"/>
              </a:rPr>
              <a:t>Honorary Director of eLearning, RCOG</a:t>
            </a:r>
            <a:endParaRPr lang="en-US" sz="2200" b="1" dirty="0">
              <a:solidFill>
                <a:srgbClr val="000000"/>
              </a:solidFill>
              <a:ea typeface="MS PGothic" charset="0"/>
              <a:cs typeface="Arial" charset="0"/>
            </a:endParaRPr>
          </a:p>
          <a:p>
            <a:pPr marL="0" indent="0" algn="l" defTabSz="914400" eaLnBrk="1">
              <a:spcBef>
                <a:spcPts val="400"/>
              </a:spcBef>
              <a:buClr>
                <a:srgbClr val="660033"/>
              </a:buClr>
              <a:buFont typeface="Wingdings" charset="0"/>
              <a:buNone/>
              <a:defRPr/>
            </a:pPr>
            <a:r>
              <a:rPr lang="en-US" sz="2200" b="1" dirty="0">
                <a:solidFill>
                  <a:srgbClr val="000000"/>
                </a:solidFill>
                <a:ea typeface="MS PGothic" charset="0"/>
                <a:cs typeface="Arial" charset="0"/>
              </a:rPr>
              <a:t>Chair of European Perineal Trauma PEERS</a:t>
            </a:r>
          </a:p>
          <a:p>
            <a:pPr marL="0" indent="0" algn="l" defTabSz="914400" eaLnBrk="1">
              <a:spcBef>
                <a:spcPts val="400"/>
              </a:spcBef>
              <a:buClr>
                <a:srgbClr val="660033"/>
              </a:buClr>
              <a:buFont typeface="Wingdings" charset="0"/>
              <a:buNone/>
              <a:defRPr/>
            </a:pPr>
            <a:endParaRPr lang="en-US" sz="2400" dirty="0">
              <a:ea typeface="MS PGothic" charset="0"/>
              <a:cs typeface="Arial" charset="0"/>
            </a:endParaRPr>
          </a:p>
        </p:txBody>
      </p:sp>
      <p:pic>
        <p:nvPicPr>
          <p:cNvPr id="2" name="Picture 1" descr="Screen Shot 2017-01-09 at 16.21.2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2" r="21687" b="13724"/>
          <a:stretch/>
        </p:blipFill>
        <p:spPr>
          <a:xfrm>
            <a:off x="7874001" y="6182255"/>
            <a:ext cx="1100663" cy="5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104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492894"/>
            <a:ext cx="8387498" cy="12961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0798" tIns="50798" rIns="50798" bIns="50798" anchor="t"/>
          <a:lstStyle/>
          <a:p>
            <a:pPr marL="0" indent="0" algn="ctr" defTabSz="886240">
              <a:lnSpc>
                <a:spcPct val="80000"/>
              </a:lnSpc>
              <a:spcBef>
                <a:spcPts val="492"/>
              </a:spcBef>
              <a:buNone/>
              <a:defRPr/>
            </a:pPr>
            <a:endParaRPr lang="en-US" b="1" dirty="0" smtClean="0">
              <a:latin typeface="Arial" charset="0"/>
              <a:cs typeface="Arial" charset="0"/>
              <a:sym typeface="Arial" charset="0"/>
            </a:endParaRPr>
          </a:p>
          <a:p>
            <a:pPr marL="0" indent="0" algn="ctr" defTabSz="886240">
              <a:lnSpc>
                <a:spcPct val="80000"/>
              </a:lnSpc>
              <a:spcBef>
                <a:spcPts val="492"/>
              </a:spcBef>
              <a:buNone/>
              <a:defRPr/>
            </a:pPr>
            <a:r>
              <a:rPr lang="en-US" b="1" dirty="0" smtClean="0">
                <a:latin typeface="Arial" charset="0"/>
                <a:cs typeface="Arial" charset="0"/>
                <a:sym typeface="Arial" charset="0"/>
              </a:rPr>
              <a:t>Cervical Cerclage</a:t>
            </a:r>
            <a:endParaRPr lang="en-US" sz="4000" b="1" dirty="0" smtClean="0"/>
          </a:p>
        </p:txBody>
      </p:sp>
      <p:pic>
        <p:nvPicPr>
          <p:cNvPr id="4" name="Picture 3" descr="Screen Shot 2017-01-09 at 17.03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>
          <a:xfrm>
            <a:off x="3142210" y="4385734"/>
            <a:ext cx="2868078" cy="16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2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7-01-09 at 17.03.5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2" t="25630" r="2893" b="15480"/>
          <a:stretch/>
        </p:blipFill>
        <p:spPr>
          <a:xfrm>
            <a:off x="246934" y="5963129"/>
            <a:ext cx="633599" cy="718594"/>
          </a:xfrm>
        </p:spPr>
      </p:pic>
      <p:sp useBgFill="1">
        <p:nvSpPr>
          <p:cNvPr id="4" name="Content Placeholder 2"/>
          <p:cNvSpPr txBox="1">
            <a:spLocks/>
          </p:cNvSpPr>
          <p:nvPr/>
        </p:nvSpPr>
        <p:spPr>
          <a:xfrm>
            <a:off x="246934" y="2189094"/>
            <a:ext cx="8625855" cy="2941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Purse string suture.</a:t>
            </a:r>
          </a:p>
          <a:p>
            <a:r>
              <a:rPr lang="en-US" sz="3200" dirty="0" smtClean="0"/>
              <a:t>strengthen or tighten!?</a:t>
            </a:r>
            <a:endParaRPr lang="en-US" sz="3200" dirty="0"/>
          </a:p>
          <a:p>
            <a:r>
              <a:rPr lang="en-US" sz="3200" dirty="0" smtClean="0"/>
              <a:t>Inserted between 12-24 weeks.</a:t>
            </a:r>
          </a:p>
          <a:p>
            <a:r>
              <a:rPr lang="en-US" sz="3200" dirty="0" smtClean="0"/>
              <a:t>Removed at 37 weeks.</a:t>
            </a:r>
          </a:p>
          <a:p>
            <a:r>
              <a:rPr lang="en-US" sz="3200" dirty="0" err="1" smtClean="0"/>
              <a:t>Mersilene</a:t>
            </a:r>
            <a:r>
              <a:rPr lang="en-US" sz="3200" dirty="0" smtClean="0"/>
              <a:t> tape (Multi-</a:t>
            </a:r>
            <a:r>
              <a:rPr lang="en-US" sz="3200" dirty="0" err="1" smtClean="0"/>
              <a:t>fillament</a:t>
            </a:r>
            <a:r>
              <a:rPr lang="en-US" sz="32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934" y="516843"/>
            <a:ext cx="46467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Cerclage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2788" y="1083741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Protocol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446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7-01-09 at 17.03.5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2" t="25630" r="2893" b="15480"/>
          <a:stretch/>
        </p:blipFill>
        <p:spPr>
          <a:xfrm>
            <a:off x="8432799" y="102922"/>
            <a:ext cx="660119" cy="748671"/>
          </a:xfrm>
        </p:spPr>
      </p:pic>
      <p:sp useBgFill="1">
        <p:nvSpPr>
          <p:cNvPr id="4" name="Content Placeholder 2"/>
          <p:cNvSpPr txBox="1">
            <a:spLocks/>
          </p:cNvSpPr>
          <p:nvPr/>
        </p:nvSpPr>
        <p:spPr>
          <a:xfrm>
            <a:off x="2810933" y="1528707"/>
            <a:ext cx="6061856" cy="2603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IPD and SR meta-analyses</a:t>
            </a:r>
            <a:endParaRPr lang="en-US" dirty="0"/>
          </a:p>
          <a:p>
            <a:pPr lvl="1"/>
            <a:r>
              <a:rPr lang="en-US" dirty="0" smtClean="0"/>
              <a:t>Delayed </a:t>
            </a:r>
            <a:r>
              <a:rPr lang="en-US" dirty="0"/>
              <a:t>gestational age at </a:t>
            </a:r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reduced PTB </a:t>
            </a:r>
            <a:r>
              <a:rPr lang="en-US" dirty="0"/>
              <a:t>in women at </a:t>
            </a:r>
            <a:r>
              <a:rPr lang="en-US" dirty="0" smtClean="0"/>
              <a:t>risk</a:t>
            </a:r>
            <a:endParaRPr lang="en-US" sz="800" dirty="0" smtClean="0"/>
          </a:p>
          <a:p>
            <a:pPr lvl="1"/>
            <a:r>
              <a:rPr lang="en-US" dirty="0" smtClean="0"/>
              <a:t>No difference </a:t>
            </a:r>
            <a:r>
              <a:rPr lang="en-US" dirty="0"/>
              <a:t>in </a:t>
            </a:r>
            <a:r>
              <a:rPr lang="en-US" dirty="0" smtClean="0"/>
              <a:t>perinatal outcomes</a:t>
            </a:r>
          </a:p>
          <a:p>
            <a:r>
              <a:rPr lang="en-US" dirty="0" smtClean="0"/>
              <a:t>IPD analysis of &lt;25mm</a:t>
            </a:r>
          </a:p>
          <a:p>
            <a:pPr lvl="1"/>
            <a:r>
              <a:rPr lang="en-US" dirty="0"/>
              <a:t>reduction in composite neonatal </a:t>
            </a:r>
            <a:r>
              <a:rPr lang="en-US" dirty="0" smtClean="0"/>
              <a:t>morbidity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934" y="195116"/>
            <a:ext cx="46467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Cerclage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2788" y="762014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Evidence</a:t>
            </a:r>
            <a:endParaRPr lang="en-US" sz="2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0933" y="4373513"/>
            <a:ext cx="6061855" cy="96048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SR meta-analysis – no benefit (128 women)</a:t>
            </a:r>
          </a:p>
          <a:p>
            <a:r>
              <a:rPr lang="en-US" dirty="0" smtClean="0"/>
              <a:t>No firm conclusions harms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4" y="2624679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Singleton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6934" y="4588944"/>
            <a:ext cx="2286000" cy="523220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Multiple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6935" y="5638799"/>
            <a:ext cx="862585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NICE recommends offering cerclage to </a:t>
            </a:r>
          </a:p>
          <a:p>
            <a:pPr algn="ctr"/>
            <a:r>
              <a:rPr lang="en-US" sz="2400" b="1" dirty="0" smtClean="0"/>
              <a:t>singleton pregnancy + Clinical Risk + Short </a:t>
            </a:r>
            <a:r>
              <a:rPr lang="en-US" sz="2400" b="1" dirty="0" err="1" smtClean="0"/>
              <a:t>Cx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803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Screen Shot 2013-04-23 at 16.4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0" y="1084051"/>
            <a:ext cx="7004268" cy="50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89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Screen Shot 2013-04-23 at 16.55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2" y="1746644"/>
            <a:ext cx="8195733" cy="441232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934" y="516843"/>
            <a:ext cx="46467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Cerclage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2788" y="1083741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Infection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64667" y="6299203"/>
            <a:ext cx="375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/>
              <a:t>Alfirevic</a:t>
            </a:r>
            <a:r>
              <a:rPr lang="en-US" sz="1600" b="1" dirty="0" smtClean="0"/>
              <a:t> Z, et al, Cochrane review</a:t>
            </a:r>
            <a:endParaRPr lang="en-US" sz="1600" b="1" dirty="0"/>
          </a:p>
        </p:txBody>
      </p:sp>
      <p:pic>
        <p:nvPicPr>
          <p:cNvPr id="9" name="Content Placeholder 5" descr="Screen Shot 2017-01-09 at 17.03.56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2" t="25630" r="2893" b="15480"/>
          <a:stretch/>
        </p:blipFill>
        <p:spPr>
          <a:xfrm>
            <a:off x="213069" y="6222909"/>
            <a:ext cx="464266" cy="526546"/>
          </a:xfrm>
        </p:spPr>
      </p:pic>
    </p:spTree>
    <p:extLst>
      <p:ext uri="{BB962C8B-B14F-4D97-AF65-F5344CB8AC3E}">
        <p14:creationId xmlns:p14="http://schemas.microsoft.com/office/powerpoint/2010/main" val="55493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Content Placeholder 2"/>
          <p:cNvSpPr txBox="1">
            <a:spLocks/>
          </p:cNvSpPr>
          <p:nvPr/>
        </p:nvSpPr>
        <p:spPr>
          <a:xfrm>
            <a:off x="246934" y="1765756"/>
            <a:ext cx="8625855" cy="3602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Cerclage was associated with:</a:t>
            </a:r>
          </a:p>
          <a:p>
            <a:pPr lvl="1"/>
            <a:r>
              <a:rPr lang="nl-NL" sz="29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vaginal</a:t>
            </a:r>
            <a:r>
              <a:rPr lang="nl-NL" sz="2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discharge</a:t>
            </a:r>
          </a:p>
          <a:p>
            <a:pPr lvl="1"/>
            <a:r>
              <a:rPr lang="nl-NL" sz="29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bleeding</a:t>
            </a:r>
            <a:endParaRPr lang="nl-NL" sz="290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nl-NL" sz="29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pyrexia</a:t>
            </a:r>
            <a:endParaRPr lang="nl-NL" sz="290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Pyrexia - a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particular problem, with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 RCTS</a:t>
            </a:r>
          </a:p>
          <a:p>
            <a:pPr lvl="1"/>
            <a:r>
              <a:rPr lang="en-US" sz="2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r>
              <a:rPr lang="en-US" sz="2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% versus 2.4</a:t>
            </a:r>
            <a:r>
              <a:rPr lang="en-US" sz="2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% </a:t>
            </a:r>
            <a:r>
              <a:rPr lang="en-US" sz="2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(RR </a:t>
            </a:r>
            <a:r>
              <a:rPr lang="en-US" sz="2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2.39)</a:t>
            </a:r>
            <a:r>
              <a:rPr lang="pl-PL" sz="2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</a:t>
            </a:r>
            <a:endParaRPr lang="en-US" sz="29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34" y="533776"/>
            <a:ext cx="464679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Cerclage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2788" y="1100674"/>
            <a:ext cx="2286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Infection</a:t>
            </a:r>
            <a:endParaRPr lang="en-US" sz="2800" b="1" dirty="0"/>
          </a:p>
        </p:txBody>
      </p:sp>
      <p:pic>
        <p:nvPicPr>
          <p:cNvPr id="10" name="Content Placeholder 5" descr="Screen Shot 2017-01-09 at 17.03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2" t="25630" r="2893" b="15480"/>
          <a:stretch/>
        </p:blipFill>
        <p:spPr>
          <a:xfrm>
            <a:off x="213069" y="6222909"/>
            <a:ext cx="464266" cy="5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1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/>
          <p:cNvSpPr>
            <a:spLocks noGrp="1"/>
          </p:cNvSpPr>
          <p:nvPr>
            <p:ph sz="quarter" idx="2"/>
          </p:nvPr>
        </p:nvSpPr>
        <p:spPr bwMode="auto">
          <a:xfrm>
            <a:off x="169339" y="3033713"/>
            <a:ext cx="4040188" cy="184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onstantia" charset="0"/>
                <a:ea typeface="ＭＳ Ｐゴシック" charset="0"/>
              </a:rPr>
              <a:t>Traditionally</a:t>
            </a:r>
          </a:p>
          <a:p>
            <a:pPr marL="0" indent="0" algn="ctr"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onstantia" charset="0"/>
                <a:ea typeface="ＭＳ Ｐゴシック" charset="0"/>
              </a:rPr>
              <a:t>Strong</a:t>
            </a:r>
          </a:p>
          <a:p>
            <a:pPr marL="0" indent="0" algn="ctr"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onstantia" charset="0"/>
                <a:ea typeface="ＭＳ Ｐゴシック" charset="0"/>
              </a:rPr>
              <a:t>Easy to remove</a:t>
            </a:r>
          </a:p>
          <a:p>
            <a:pPr marL="0" indent="0" algn="ctr"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onstantia" charset="0"/>
                <a:ea typeface="ＭＳ Ｐゴシック" charset="0"/>
              </a:rPr>
              <a:t>Doesn’t cut through the tissues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20726" y="2971800"/>
            <a:ext cx="4041775" cy="184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onstantia" charset="0"/>
                <a:ea typeface="ＭＳ Ｐゴシック" charset="0"/>
              </a:rPr>
              <a:t>Low risk of infection</a:t>
            </a:r>
          </a:p>
          <a:p>
            <a:pPr marL="0" indent="0" algn="ctr"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onstantia" charset="0"/>
                <a:ea typeface="ＭＳ Ｐゴシック" charset="0"/>
              </a:rPr>
              <a:t>Easy to insert</a:t>
            </a:r>
          </a:p>
          <a:p>
            <a:pPr marL="0" indent="0" algn="ctr"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Constantia" charset="0"/>
                <a:ea typeface="ＭＳ Ｐゴシック" charset="0"/>
              </a:rPr>
              <a:t>Cheese wire effect</a:t>
            </a:r>
          </a:p>
          <a:p>
            <a:pPr marL="0" indent="0" algn="ctr" eaLnBrk="1" hangingPunct="1"/>
            <a:endParaRPr lang="en-GB" dirty="0">
              <a:solidFill>
                <a:srgbClr val="000000"/>
              </a:solidFill>
              <a:latin typeface="Constantia" charset="0"/>
              <a:ea typeface="ＭＳ Ｐゴシック" charset="0"/>
            </a:endParaRPr>
          </a:p>
        </p:txBody>
      </p:sp>
      <p:sp>
        <p:nvSpPr>
          <p:cNvPr id="14340" name="Text Placeholder 6"/>
          <p:cNvSpPr>
            <a:spLocks noGrp="1"/>
          </p:cNvSpPr>
          <p:nvPr>
            <p:ph type="body" idx="1"/>
          </p:nvPr>
        </p:nvSpPr>
        <p:spPr bwMode="auto">
          <a:xfrm>
            <a:off x="169339" y="1855788"/>
            <a:ext cx="4040188" cy="65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u="sng" dirty="0">
                <a:solidFill>
                  <a:schemeClr val="tx1"/>
                </a:solidFill>
                <a:latin typeface="Constantia" charset="0"/>
                <a:ea typeface="ＭＳ Ｐゴシック" charset="0"/>
              </a:rPr>
              <a:t>Braided / multifilament</a:t>
            </a:r>
          </a:p>
        </p:txBody>
      </p:sp>
      <p:sp>
        <p:nvSpPr>
          <p:cNvPr id="14341" name="Text Placeholder 7"/>
          <p:cNvSpPr>
            <a:spLocks noGrp="1"/>
          </p:cNvSpPr>
          <p:nvPr>
            <p:ph type="body" sz="half" idx="3"/>
          </p:nvPr>
        </p:nvSpPr>
        <p:spPr bwMode="auto">
          <a:xfrm>
            <a:off x="5017551" y="1860550"/>
            <a:ext cx="4041775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u="sng" dirty="0">
                <a:solidFill>
                  <a:srgbClr val="000000"/>
                </a:solidFill>
                <a:latin typeface="Constantia" charset="0"/>
                <a:ea typeface="ＭＳ Ｐゴシック" charset="0"/>
              </a:rPr>
              <a:t>Monofilament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934" y="516843"/>
            <a:ext cx="464679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Cerclage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2788" y="1083741"/>
            <a:ext cx="2286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Suture</a:t>
            </a:r>
            <a:endParaRPr lang="en-US" sz="2800" b="1" dirty="0"/>
          </a:p>
        </p:txBody>
      </p:sp>
      <p:pic>
        <p:nvPicPr>
          <p:cNvPr id="11" name="Content Placeholder 5" descr="Screen Shot 2017-01-09 at 17.03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2" t="25630" r="2893" b="15480"/>
          <a:stretch/>
        </p:blipFill>
        <p:spPr>
          <a:xfrm>
            <a:off x="213069" y="6222909"/>
            <a:ext cx="464266" cy="5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4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334962" y="1776413"/>
            <a:ext cx="8351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2800" b="1" dirty="0" smtClean="0"/>
              <a:t>National </a:t>
            </a:r>
            <a:r>
              <a:rPr lang="en-US" sz="2800" b="1" dirty="0"/>
              <a:t>survey: </a:t>
            </a:r>
            <a:r>
              <a:rPr lang="en-US" sz="2800" b="1" i="1" dirty="0">
                <a:solidFill>
                  <a:srgbClr val="800000"/>
                </a:solidFill>
              </a:rPr>
              <a:t>UK Consultants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63800"/>
            <a:ext cx="8229600" cy="3208867"/>
          </a:xfrm>
          <a:prstGeom prst="rect">
            <a:avLst/>
          </a:prstGeom>
        </p:spPr>
        <p:txBody>
          <a:bodyPr/>
          <a:lstStyle>
            <a:lvl1pPr algn="ctr" defTabSz="457200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9FFFF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ctr" defTabSz="457200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9FFFF"/>
                </a:solidFill>
                <a:latin typeface="+mn-lt"/>
                <a:ea typeface="Arial" charset="0"/>
                <a:cs typeface="+mn-cs"/>
                <a:sym typeface="Arial" charset="0"/>
              </a:defRPr>
            </a:lvl2pPr>
            <a:lvl3pPr marL="914400" algn="ctr" defTabSz="457200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9FFFF"/>
                </a:solidFill>
                <a:latin typeface="+mn-lt"/>
                <a:ea typeface="Arial" charset="0"/>
                <a:cs typeface="+mn-cs"/>
                <a:sym typeface="Arial" charset="0"/>
              </a:defRPr>
            </a:lvl3pPr>
            <a:lvl4pPr marL="1371600" algn="ctr" defTabSz="457200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9FFFF"/>
                </a:solidFill>
                <a:latin typeface="+mn-lt"/>
                <a:ea typeface="Arial" charset="0"/>
                <a:cs typeface="+mn-cs"/>
                <a:sym typeface="Arial" charset="0"/>
              </a:defRPr>
            </a:lvl4pPr>
            <a:lvl5pPr marL="1828800" algn="ctr" defTabSz="457200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9FFFF"/>
                </a:solidFill>
                <a:latin typeface="+mn-lt"/>
                <a:ea typeface="Arial" charset="0"/>
                <a:cs typeface="+mn-cs"/>
                <a:sym typeface="Arial" charset="0"/>
              </a:defRPr>
            </a:lvl5pPr>
            <a:lvl6pPr marL="2286000" algn="ctr" defTabSz="457200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9FFFF"/>
                </a:solidFill>
                <a:latin typeface="+mn-lt"/>
                <a:ea typeface="Arial" charset="0"/>
                <a:cs typeface="+mn-cs"/>
                <a:sym typeface="Arial" charset="0"/>
              </a:defRPr>
            </a:lvl6pPr>
            <a:lvl7pPr marL="2743200" algn="ctr" defTabSz="457200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9FFFF"/>
                </a:solidFill>
                <a:latin typeface="+mn-lt"/>
                <a:ea typeface="Arial" charset="0"/>
                <a:cs typeface="+mn-cs"/>
                <a:sym typeface="Arial" charset="0"/>
              </a:defRPr>
            </a:lvl7pPr>
            <a:lvl8pPr marL="3200400" algn="ctr" defTabSz="457200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9FFFF"/>
                </a:solidFill>
                <a:latin typeface="+mn-lt"/>
                <a:ea typeface="Arial" charset="0"/>
                <a:cs typeface="+mn-cs"/>
                <a:sym typeface="Arial" charset="0"/>
              </a:defRPr>
            </a:lvl8pPr>
            <a:lvl9pPr marL="3657600" algn="ctr" defTabSz="457200" rtl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9FFFF"/>
                </a:solidFill>
                <a:latin typeface="+mn-lt"/>
                <a:ea typeface="Arial" charset="0"/>
                <a:cs typeface="+mn-cs"/>
                <a:sym typeface="Arial" charset="0"/>
              </a:defRPr>
            </a:lvl9pPr>
          </a:lstStyle>
          <a:p>
            <a:pPr marL="285750" indent="-285750" algn="l" hangingPunct="1">
              <a:buFont typeface="Arial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Constantia" charset="0"/>
              </a:rPr>
              <a:t>75% stated the</a:t>
            </a:r>
            <a:r>
              <a:rPr lang="en-US" sz="2400" dirty="0" smtClean="0">
                <a:solidFill>
                  <a:srgbClr val="000000"/>
                </a:solidFill>
                <a:latin typeface="Constantia" charset="0"/>
              </a:rPr>
              <a:t>re</a:t>
            </a:r>
            <a:r>
              <a:rPr lang="en-GB" sz="2400" dirty="0" smtClean="0">
                <a:solidFill>
                  <a:srgbClr val="000000"/>
                </a:solidFill>
                <a:latin typeface="Constantia" charset="0"/>
              </a:rPr>
              <a:t> is no guidance for a particular suture material in their unit</a:t>
            </a:r>
          </a:p>
          <a:p>
            <a:pPr marL="171450" indent="-171450" algn="l" hangingPunct="1">
              <a:buFont typeface="Arial"/>
              <a:buChar char="•"/>
              <a:defRPr/>
            </a:pPr>
            <a:endParaRPr lang="en-GB" sz="2400" dirty="0" smtClean="0">
              <a:solidFill>
                <a:srgbClr val="000000"/>
              </a:solidFill>
              <a:latin typeface="Constantia" charset="0"/>
            </a:endParaRPr>
          </a:p>
          <a:p>
            <a:pPr marL="285750" indent="-285750" algn="l" hangingPunct="1">
              <a:buFont typeface="Arial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Constantia" charset="0"/>
              </a:rPr>
              <a:t>14%) uses a monofilament suture suture</a:t>
            </a:r>
          </a:p>
          <a:p>
            <a:pPr marL="285750" indent="-285750" algn="l" hangingPunct="1">
              <a:buFont typeface="Arial"/>
              <a:buChar char="•"/>
              <a:defRPr/>
            </a:pPr>
            <a:endParaRPr lang="en-GB" sz="2400" dirty="0" smtClean="0">
              <a:solidFill>
                <a:srgbClr val="000000"/>
              </a:solidFill>
              <a:latin typeface="Constantia" charset="0"/>
            </a:endParaRPr>
          </a:p>
          <a:p>
            <a:pPr marL="285750" indent="-285750" algn="l" hangingPunct="1">
              <a:buFont typeface="Arial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Constantia" charset="0"/>
              </a:rPr>
              <a:t>28% not sure what is the best suture material</a:t>
            </a:r>
          </a:p>
          <a:p>
            <a:pPr algn="l" hangingPunct="1">
              <a:defRPr/>
            </a:pPr>
            <a:r>
              <a:rPr lang="en-GB" sz="2400" dirty="0" smtClean="0">
                <a:solidFill>
                  <a:srgbClr val="000000"/>
                </a:solidFill>
                <a:latin typeface="Constantia" charset="0"/>
              </a:rPr>
              <a:t> </a:t>
            </a:r>
            <a:endParaRPr lang="en-GB" sz="2400" dirty="0" smtClean="0">
              <a:solidFill>
                <a:srgbClr val="000000"/>
              </a:solidFill>
              <a:latin typeface="Constant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34" y="516843"/>
            <a:ext cx="464679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Cerclage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2788" y="1083741"/>
            <a:ext cx="2286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Suture</a:t>
            </a:r>
            <a:endParaRPr lang="en-US" sz="2800" b="1" dirty="0"/>
          </a:p>
        </p:txBody>
      </p:sp>
      <p:pic>
        <p:nvPicPr>
          <p:cNvPr id="8" name="Content Placeholder 5" descr="Screen Shot 2017-01-09 at 17.03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2" t="25630" r="2893" b="15480"/>
          <a:stretch/>
        </p:blipFill>
        <p:spPr>
          <a:xfrm>
            <a:off x="213069" y="6222909"/>
            <a:ext cx="464266" cy="5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Content Placeholder 2"/>
          <p:cNvSpPr txBox="1">
            <a:spLocks/>
          </p:cNvSpPr>
          <p:nvPr/>
        </p:nvSpPr>
        <p:spPr>
          <a:xfrm>
            <a:off x="246934" y="1952019"/>
            <a:ext cx="8625855" cy="3415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latin typeface="Constantia" charset="0"/>
                <a:ea typeface="ＭＳ Ｐゴシック" charset="0"/>
              </a:rPr>
              <a:t>Non </a:t>
            </a:r>
            <a:r>
              <a:rPr lang="en-GB" sz="3200" dirty="0">
                <a:latin typeface="Constantia" charset="0"/>
                <a:ea typeface="ＭＳ Ｐゴシック" charset="0"/>
              </a:rPr>
              <a:t>absorbable meshes are associated with significant risk of </a:t>
            </a:r>
            <a:r>
              <a:rPr lang="en-GB" sz="3200" dirty="0" smtClean="0">
                <a:latin typeface="Constantia" charset="0"/>
                <a:ea typeface="ＭＳ Ｐゴシック" charset="0"/>
              </a:rPr>
              <a:t>infection.</a:t>
            </a:r>
          </a:p>
          <a:p>
            <a:r>
              <a:rPr lang="en-GB" sz="3200" dirty="0" smtClean="0">
                <a:latin typeface="Constantia" charset="0"/>
                <a:ea typeface="ＭＳ Ｐゴシック" charset="0"/>
              </a:rPr>
              <a:t>Abandoned </a:t>
            </a:r>
            <a:r>
              <a:rPr lang="en-GB" sz="3200" dirty="0">
                <a:latin typeface="Constantia" charset="0"/>
                <a:ea typeface="ＭＳ Ｐゴシック" charset="0"/>
              </a:rPr>
              <a:t>in </a:t>
            </a:r>
            <a:r>
              <a:rPr lang="en-GB" sz="3200" dirty="0" err="1" smtClean="0">
                <a:latin typeface="Constantia" charset="0"/>
                <a:ea typeface="ＭＳ Ｐゴシック" charset="0"/>
              </a:rPr>
              <a:t>ophtalmology</a:t>
            </a:r>
            <a:r>
              <a:rPr lang="en-GB" sz="3200" dirty="0" smtClean="0">
                <a:latin typeface="Constantia" charset="0"/>
                <a:ea typeface="ＭＳ Ｐゴシック" charset="0"/>
              </a:rPr>
              <a:t>.</a:t>
            </a:r>
          </a:p>
          <a:p>
            <a:r>
              <a:rPr lang="en-GB" sz="3200" dirty="0" smtClean="0">
                <a:latin typeface="Constantia" charset="0"/>
                <a:ea typeface="ＭＳ Ｐゴシック" charset="0"/>
              </a:rPr>
              <a:t>Infection </a:t>
            </a:r>
            <a:r>
              <a:rPr lang="en-GB" sz="3200" dirty="0">
                <a:latin typeface="Constantia" charset="0"/>
                <a:ea typeface="ＭＳ Ｐゴシック" charset="0"/>
              </a:rPr>
              <a:t>is associated with </a:t>
            </a:r>
            <a:r>
              <a:rPr lang="en-GB" sz="3200" dirty="0" smtClean="0">
                <a:latin typeface="Constantia" charset="0"/>
                <a:ea typeface="ＭＳ Ｐゴシック" charset="0"/>
              </a:rPr>
              <a:t>cerclage</a:t>
            </a:r>
          </a:p>
          <a:p>
            <a:r>
              <a:rPr lang="en-GB" sz="3200" dirty="0" smtClean="0">
                <a:latin typeface="Constantia" charset="0"/>
                <a:ea typeface="ＭＳ Ｐゴシック" charset="0"/>
              </a:rPr>
              <a:t>Infection is a cause of PTB</a:t>
            </a:r>
            <a:endParaRPr lang="en-GB" sz="3200" dirty="0" smtClean="0">
              <a:latin typeface="Constantia" charset="0"/>
              <a:ea typeface="ＭＳ Ｐゴシック" charset="0"/>
            </a:endParaRPr>
          </a:p>
          <a:p>
            <a:r>
              <a:rPr lang="en-GB" sz="3200" dirty="0" smtClean="0">
                <a:latin typeface="Constantia" charset="0"/>
                <a:ea typeface="ＭＳ Ｐゴシック" charset="0"/>
              </a:rPr>
              <a:t>No </a:t>
            </a:r>
            <a:r>
              <a:rPr lang="en-GB" sz="3200" dirty="0">
                <a:latin typeface="Constantia" charset="0"/>
                <a:ea typeface="ＭＳ Ｐゴシック" charset="0"/>
              </a:rPr>
              <a:t>RCTs </a:t>
            </a:r>
            <a:r>
              <a:rPr lang="en-GB" sz="3200" dirty="0" smtClean="0">
                <a:latin typeface="Constantia" charset="0"/>
                <a:ea typeface="ＭＳ Ｐゴシック" charset="0"/>
              </a:rPr>
              <a:t>of braided </a:t>
            </a:r>
            <a:r>
              <a:rPr lang="en-GB" sz="3200" dirty="0" err="1" smtClean="0">
                <a:latin typeface="Constantia" charset="0"/>
                <a:ea typeface="ＭＳ Ｐゴシック" charset="0"/>
              </a:rPr>
              <a:t>vs</a:t>
            </a:r>
            <a:r>
              <a:rPr lang="en-GB" sz="3200" dirty="0" smtClean="0">
                <a:latin typeface="Constantia" charset="0"/>
                <a:ea typeface="ＭＳ Ｐゴシック" charset="0"/>
              </a:rPr>
              <a:t> non-braided sutures</a:t>
            </a:r>
            <a:endParaRPr lang="en-GB" sz="3200" dirty="0">
              <a:latin typeface="Constantia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34" y="516843"/>
            <a:ext cx="46467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Cerclage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2788" y="1083741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Infection</a:t>
            </a:r>
            <a:endParaRPr lang="en-US" sz="2800" b="1" dirty="0"/>
          </a:p>
        </p:txBody>
      </p:sp>
      <p:pic>
        <p:nvPicPr>
          <p:cNvPr id="9" name="Content Placeholder 5" descr="Screen Shot 2017-01-09 at 17.03.5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2" t="25630" r="2893" b="15480"/>
          <a:stretch/>
        </p:blipFill>
        <p:spPr>
          <a:xfrm>
            <a:off x="213069" y="6222909"/>
            <a:ext cx="464266" cy="526546"/>
          </a:xfrm>
        </p:spPr>
      </p:pic>
    </p:spTree>
    <p:extLst>
      <p:ext uri="{BB962C8B-B14F-4D97-AF65-F5344CB8AC3E}">
        <p14:creationId xmlns:p14="http://schemas.microsoft.com/office/powerpoint/2010/main" val="350380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creen Shot 2013-04-23 at 18.1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79782"/>
            <a:ext cx="8549217" cy="207486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23850" y="2233613"/>
            <a:ext cx="8351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2800" b="1" dirty="0" smtClean="0"/>
              <a:t>Systematic </a:t>
            </a:r>
            <a:r>
              <a:rPr lang="en-US" sz="2800" b="1" dirty="0"/>
              <a:t>review: </a:t>
            </a:r>
            <a:r>
              <a:rPr lang="en-US" sz="2800" b="1" i="1" dirty="0">
                <a:solidFill>
                  <a:srgbClr val="800000"/>
                </a:solidFill>
              </a:rPr>
              <a:t>Non-</a:t>
            </a:r>
            <a:r>
              <a:rPr lang="en-US" sz="2800" b="1" i="1" dirty="0" err="1">
                <a:solidFill>
                  <a:srgbClr val="800000"/>
                </a:solidFill>
              </a:rPr>
              <a:t>Randomised</a:t>
            </a:r>
            <a:r>
              <a:rPr lang="en-US" sz="2800" b="1" i="1" dirty="0">
                <a:solidFill>
                  <a:srgbClr val="800000"/>
                </a:solidFill>
              </a:rPr>
              <a:t> Studies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934" y="516843"/>
            <a:ext cx="46467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Cervical Cerclage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2788" y="1083741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Suture</a:t>
            </a:r>
            <a:endParaRPr lang="en-US" sz="2800" b="1" dirty="0"/>
          </a:p>
        </p:txBody>
      </p:sp>
      <p:pic>
        <p:nvPicPr>
          <p:cNvPr id="7" name="Content Placeholder 5" descr="Screen Shot 2017-01-09 at 17.03.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2" t="25630" r="2893" b="15480"/>
          <a:stretch/>
        </p:blipFill>
        <p:spPr>
          <a:xfrm>
            <a:off x="213069" y="6222909"/>
            <a:ext cx="464266" cy="5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1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457200" y="443968"/>
            <a:ext cx="27940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Declaration</a:t>
            </a:r>
            <a:endParaRPr lang="en-US" sz="3200" b="1" dirty="0">
              <a:solidFill>
                <a:srgbClr val="8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642534"/>
            <a:ext cx="8012642" cy="35390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457200" indent="-457200" algn="l">
              <a:buFontTx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Some images are </a:t>
            </a:r>
            <a:r>
              <a:rPr lang="en-US" sz="2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from online </a:t>
            </a:r>
            <a:r>
              <a:rPr lang="en-US" sz="28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resources.</a:t>
            </a:r>
          </a:p>
          <a:p>
            <a:pPr marL="457200" indent="-457200" algn="l">
              <a:buFontTx/>
              <a:buChar char="•"/>
              <a:defRPr/>
            </a:pPr>
            <a:endParaRPr lang="en-US" sz="2800" dirty="0" smtClean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457200" indent="-457200" algn="l">
              <a:buFontTx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Chief investigator on C-STICH trial</a:t>
            </a:r>
          </a:p>
          <a:p>
            <a:pPr marL="457200" indent="-457200" algn="l">
              <a:buFontTx/>
              <a:buChar char="•"/>
              <a:defRPr/>
            </a:pPr>
            <a:endParaRPr lang="en-US" sz="2800" dirty="0" smtClean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457200" indent="-457200" algn="l">
              <a:buFontTx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Comprehensive review (Stock and Ismail, BMJ, 2016)</a:t>
            </a:r>
          </a:p>
          <a:p>
            <a:pPr marL="0" indent="0" algn="l">
              <a:buNone/>
              <a:defRPr/>
            </a:pPr>
            <a:endParaRPr lang="en-US" sz="280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l">
              <a:defRPr/>
            </a:pPr>
            <a:endParaRPr lang="en-US" sz="280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5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sz="3200" b="1" i="1">
                <a:solidFill>
                  <a:srgbClr val="800000"/>
                </a:solidFill>
                <a:latin typeface="Helvetica" charset="0"/>
                <a:ea typeface="ＭＳ Ｐゴシック" charset="0"/>
              </a:rPr>
              <a:t>Research Hypothesis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130332"/>
            <a:ext cx="8229600" cy="1223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>
              <a:buNone/>
            </a:pPr>
            <a:r>
              <a:rPr lang="en-GB" sz="2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The unrealised benefit of cervical cerclage is, at least in part, due to the type of suture material used. </a:t>
            </a:r>
          </a:p>
          <a:p>
            <a:pPr marL="0" indent="0" algn="ctr" eaLnBrk="1"/>
            <a:endParaRPr lang="en-GB" sz="28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indent="0" algn="ctr" eaLnBrk="1"/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" name="Straight Arrow Connector 3"/>
          <p:cNvCxnSpPr>
            <a:stCxn id="17410" idx="2"/>
            <a:endCxn id="6" idx="0"/>
          </p:cNvCxnSpPr>
          <p:nvPr/>
        </p:nvCxnSpPr>
        <p:spPr>
          <a:xfrm>
            <a:off x="4583113" y="2354295"/>
            <a:ext cx="1584" cy="31482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7-01-18 at 09.2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5" y="2669120"/>
            <a:ext cx="2243664" cy="21314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4961467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Cerclage </a:t>
            </a:r>
            <a:r>
              <a:rPr lang="en-US" sz="2400" b="1" dirty="0"/>
              <a:t>Suture Type for an Insufficient Cervix and its effect on Health (C-STICH)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2865" y="6129867"/>
            <a:ext cx="224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smtClean="0"/>
              <a:t>ISRCTN15373349 </a:t>
            </a:r>
            <a:endParaRPr lang="en-US" dirty="0"/>
          </a:p>
        </p:txBody>
      </p:sp>
      <p:pic>
        <p:nvPicPr>
          <p:cNvPr id="15" name="Content Placeholder 5" descr="Screen Shot 2017-01-09 at 17.03.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2" t="25630" r="2893" b="15480"/>
          <a:stretch/>
        </p:blipFill>
        <p:spPr>
          <a:xfrm>
            <a:off x="213069" y="6222909"/>
            <a:ext cx="464266" cy="5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7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492893"/>
            <a:ext cx="8387498" cy="148643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0798" tIns="50798" rIns="50798" bIns="50798" anchor="t">
            <a:normAutofit lnSpcReduction="10000"/>
          </a:bodyPr>
          <a:lstStyle/>
          <a:p>
            <a:pPr marL="0" indent="0" algn="ctr" defTabSz="886240">
              <a:lnSpc>
                <a:spcPct val="80000"/>
              </a:lnSpc>
              <a:spcBef>
                <a:spcPts val="492"/>
              </a:spcBef>
              <a:buNone/>
              <a:defRPr/>
            </a:pPr>
            <a:endParaRPr lang="en-US" b="1" dirty="0" smtClean="0">
              <a:latin typeface="Arial" charset="0"/>
              <a:cs typeface="Arial" charset="0"/>
              <a:sym typeface="Arial" charset="0"/>
            </a:endParaRPr>
          </a:p>
          <a:p>
            <a:pPr marL="0" indent="0" algn="ctr" defTabSz="886240">
              <a:lnSpc>
                <a:spcPct val="80000"/>
              </a:lnSpc>
              <a:spcBef>
                <a:spcPts val="492"/>
              </a:spcBef>
              <a:buNone/>
              <a:defRPr/>
            </a:pPr>
            <a:r>
              <a:rPr lang="en-US" b="1" dirty="0" smtClean="0">
                <a:latin typeface="Arial" charset="0"/>
                <a:cs typeface="Arial" charset="0"/>
                <a:sym typeface="Arial" charset="0"/>
              </a:rPr>
              <a:t>Cervical Pessary</a:t>
            </a:r>
          </a:p>
          <a:p>
            <a:pPr marL="0" indent="0" algn="ctr" defTabSz="886240">
              <a:lnSpc>
                <a:spcPct val="80000"/>
              </a:lnSpc>
              <a:spcBef>
                <a:spcPts val="492"/>
              </a:spcBef>
              <a:buNone/>
              <a:defRPr/>
            </a:pPr>
            <a:r>
              <a:rPr lang="en-US" sz="4000" b="1" dirty="0" smtClean="0">
                <a:latin typeface="Arial" charset="0"/>
                <a:cs typeface="Arial" charset="0"/>
                <a:sym typeface="Arial" charset="0"/>
              </a:rPr>
              <a:t>(Arabin)</a:t>
            </a:r>
            <a:endParaRPr lang="en-US" sz="4000" b="1" dirty="0" smtClean="0"/>
          </a:p>
        </p:txBody>
      </p:sp>
      <p:pic>
        <p:nvPicPr>
          <p:cNvPr id="5" name="Picture 4" descr="Screen Shot 2017-01-09 at 17.04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>
          <a:xfrm>
            <a:off x="3200388" y="4385734"/>
            <a:ext cx="2923105" cy="16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963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Content Placeholder 2"/>
          <p:cNvSpPr txBox="1">
            <a:spLocks/>
          </p:cNvSpPr>
          <p:nvPr/>
        </p:nvSpPr>
        <p:spPr>
          <a:xfrm>
            <a:off x="246934" y="1985895"/>
            <a:ext cx="8625855" cy="2484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Silicon ring sits below Cervix.</a:t>
            </a:r>
          </a:p>
          <a:p>
            <a:r>
              <a:rPr lang="en-US" sz="3200" dirty="0" smtClean="0"/>
              <a:t>Support and tilt posteriorly</a:t>
            </a:r>
            <a:endParaRPr lang="en-US" sz="3200" dirty="0"/>
          </a:p>
          <a:p>
            <a:r>
              <a:rPr lang="en-US" sz="3200" dirty="0" smtClean="0"/>
              <a:t>Inserted between 18-22 weeks.</a:t>
            </a:r>
          </a:p>
          <a:p>
            <a:r>
              <a:rPr lang="en-US" sz="3200" dirty="0" smtClean="0"/>
              <a:t>Removed at 37 weeks.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935" y="516843"/>
            <a:ext cx="544266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Vaginal Progesterone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5443" y="1185339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Protocol</a:t>
            </a:r>
            <a:endParaRPr lang="en-US" sz="2800" b="1" dirty="0"/>
          </a:p>
        </p:txBody>
      </p:sp>
      <p:pic>
        <p:nvPicPr>
          <p:cNvPr id="10" name="Picture 9" descr="Screen Shot 2017-01-09 at 17.04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3" t="24765" r="4996" b="23452"/>
          <a:stretch/>
        </p:blipFill>
        <p:spPr>
          <a:xfrm>
            <a:off x="389467" y="5842001"/>
            <a:ext cx="626534" cy="6613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3844" y="4790868"/>
            <a:ext cx="8625854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Not reviewed by NICE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025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Content Placeholder 2"/>
          <p:cNvSpPr txBox="1">
            <a:spLocks/>
          </p:cNvSpPr>
          <p:nvPr/>
        </p:nvSpPr>
        <p:spPr>
          <a:xfrm>
            <a:off x="2675466" y="1528707"/>
            <a:ext cx="6366933" cy="21288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RCTs </a:t>
            </a:r>
            <a:r>
              <a:rPr lang="en-US" dirty="0"/>
              <a:t>(</a:t>
            </a:r>
            <a:r>
              <a:rPr lang="en-US" dirty="0" smtClean="0"/>
              <a:t>several </a:t>
            </a:r>
            <a:r>
              <a:rPr lang="en-US" dirty="0"/>
              <a:t>hundred </a:t>
            </a:r>
            <a:r>
              <a:rPr lang="en-US" dirty="0" smtClean="0"/>
              <a:t>women)</a:t>
            </a:r>
          </a:p>
          <a:p>
            <a:pPr lvl="1"/>
            <a:r>
              <a:rPr lang="en-US" dirty="0" smtClean="0"/>
              <a:t>Short </a:t>
            </a:r>
            <a:r>
              <a:rPr lang="en-US" dirty="0"/>
              <a:t>cervix </a:t>
            </a:r>
            <a:r>
              <a:rPr lang="en-US" dirty="0" smtClean="0"/>
              <a:t>on TVS</a:t>
            </a:r>
          </a:p>
          <a:p>
            <a:pPr lvl="1"/>
            <a:r>
              <a:rPr lang="en-US" dirty="0" smtClean="0"/>
              <a:t>Arabin versus expectant management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smaller trial reported </a:t>
            </a:r>
            <a:r>
              <a:rPr lang="en-US" dirty="0" smtClean="0"/>
              <a:t>a benefit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larger trial found </a:t>
            </a:r>
            <a:r>
              <a:rPr lang="en-US" dirty="0" smtClean="0"/>
              <a:t>no benefit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75466" y="3882456"/>
            <a:ext cx="6366933" cy="255221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RCTs (twin pregnancies)</a:t>
            </a:r>
          </a:p>
          <a:p>
            <a:pPr lvl="1"/>
            <a:r>
              <a:rPr lang="en-US" dirty="0" smtClean="0"/>
              <a:t>No other risk factors for PTB</a:t>
            </a:r>
          </a:p>
          <a:p>
            <a:pPr lvl="1"/>
            <a:r>
              <a:rPr lang="en-US" dirty="0" smtClean="0"/>
              <a:t>No</a:t>
            </a:r>
            <a:r>
              <a:rPr lang="en-US" dirty="0"/>
              <a:t> </a:t>
            </a:r>
            <a:r>
              <a:rPr lang="en-US" dirty="0" smtClean="0"/>
              <a:t>difference </a:t>
            </a:r>
            <a:r>
              <a:rPr lang="en-US" dirty="0"/>
              <a:t>between cervical pessary and routine </a:t>
            </a:r>
            <a:r>
              <a:rPr lang="en-US" dirty="0" smtClean="0"/>
              <a:t>care.</a:t>
            </a:r>
            <a:endParaRPr lang="en-US" dirty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RCT (Multiple pregnancy + short </a:t>
            </a:r>
            <a:r>
              <a:rPr lang="en-US" dirty="0" err="1" smtClean="0"/>
              <a:t>Cx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eduction in PTB with a cervical pessary.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934" y="2472282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Singleton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0002" y="4925901"/>
            <a:ext cx="2286000" cy="523220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Multiple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0002" y="161250"/>
            <a:ext cx="544266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Vaginal Progesterone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4517" y="834660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Evidence</a:t>
            </a:r>
            <a:endParaRPr lang="en-US" sz="2800" b="1" dirty="0"/>
          </a:p>
        </p:txBody>
      </p:sp>
      <p:pic>
        <p:nvPicPr>
          <p:cNvPr id="12" name="Picture 11" descr="Screen Shot 2017-01-09 at 17.04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9" t="20223" r="5586" b="23451"/>
          <a:stretch/>
        </p:blipFill>
        <p:spPr>
          <a:xfrm>
            <a:off x="8442668" y="102662"/>
            <a:ext cx="599732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6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0002" y="161250"/>
            <a:ext cx="3935598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Trials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187242"/>
              </p:ext>
            </p:extLst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Population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Intervention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Comparator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C-STICH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Singleton + Indication for cerclage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Monofilament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Mersilene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MAVRIC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Singleton + Failed Vaginal</a:t>
                      </a:r>
                      <a:r>
                        <a:rPr lang="en-US" sz="2000" baseline="0" dirty="0" smtClean="0"/>
                        <a:t> Cerclage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Abdominal cerclage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 or low vaginal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ReCAP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Singleton + Short Cervix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Cerclage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Progesterone or Arabin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STOPPIT 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Multiple + Short </a:t>
                      </a:r>
                      <a:r>
                        <a:rPr lang="en-US" sz="2000" dirty="0" err="1" smtClean="0"/>
                        <a:t>Cx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Arabin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Standard care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SuPPoRT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Singleton + Short Cervix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Cerclage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Progesterone or Arabin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54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1"/>
            <a:ext cx="8424936" cy="720079"/>
          </a:xfrm>
        </p:spPr>
        <p:txBody>
          <a:bodyPr lIns="50798" tIns="50798" rIns="50798" bIns="50798"/>
          <a:lstStyle/>
          <a:p>
            <a:pPr marL="22323" algn="l" defTabSz="748951">
              <a:defRPr/>
            </a:pPr>
            <a:r>
              <a:rPr lang="en-US" sz="4000" b="1" dirty="0" smtClean="0">
                <a:solidFill>
                  <a:srgbClr val="800000"/>
                </a:solidFill>
                <a:latin typeface="Times New Roman"/>
                <a:cs typeface="Times New Roman"/>
                <a:sym typeface="Arial" charset="0"/>
              </a:rPr>
              <a:t>Conclusions:</a:t>
            </a:r>
            <a:endParaRPr lang="en-US" sz="60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745" y="1298520"/>
            <a:ext cx="8389589" cy="483134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0798" tIns="50798" rIns="50798" bIns="50798" anchor="t">
            <a:noAutofit/>
          </a:bodyPr>
          <a:lstStyle/>
          <a:p>
            <a:r>
              <a:rPr lang="en-US" sz="2800" dirty="0" smtClean="0"/>
              <a:t>Reduction </a:t>
            </a:r>
            <a:r>
              <a:rPr lang="en-US" sz="2800" dirty="0"/>
              <a:t>in </a:t>
            </a:r>
            <a:r>
              <a:rPr lang="en-US" sz="2800" dirty="0" smtClean="0"/>
              <a:t>early PTB </a:t>
            </a:r>
            <a:r>
              <a:rPr lang="en-US" sz="3600" b="1" dirty="0" smtClean="0"/>
              <a:t>≠</a:t>
            </a:r>
            <a:r>
              <a:rPr lang="en-US" sz="2800" dirty="0" smtClean="0"/>
              <a:t> </a:t>
            </a:r>
            <a:r>
              <a:rPr lang="en-US" sz="2800" dirty="0"/>
              <a:t>improved </a:t>
            </a:r>
            <a:r>
              <a:rPr lang="en-US" sz="2800" dirty="0" smtClean="0"/>
              <a:t>health in </a:t>
            </a:r>
            <a:r>
              <a:rPr lang="en-US" sz="2800" dirty="0"/>
              <a:t>children.</a:t>
            </a:r>
          </a:p>
          <a:p>
            <a:r>
              <a:rPr lang="en-US" sz="2800" b="1" u="sng" dirty="0" smtClean="0"/>
              <a:t>Cervical cerclage</a:t>
            </a:r>
            <a:r>
              <a:rPr lang="en-US" sz="2800" b="1" dirty="0" smtClean="0"/>
              <a:t>:</a:t>
            </a:r>
            <a:r>
              <a:rPr lang="en-US" sz="2800" b="1" u="sng" dirty="0" smtClean="0"/>
              <a:t> </a:t>
            </a:r>
          </a:p>
          <a:p>
            <a:pPr lvl="1"/>
            <a:r>
              <a:rPr lang="en-US" sz="2400" dirty="0" smtClean="0"/>
              <a:t>Women at clinical risk </a:t>
            </a:r>
            <a:r>
              <a:rPr lang="en-US" sz="3200" b="1" dirty="0" smtClean="0"/>
              <a:t>+</a:t>
            </a:r>
            <a:r>
              <a:rPr lang="en-US" sz="2400" dirty="0" smtClean="0"/>
              <a:t> short cervix. </a:t>
            </a:r>
          </a:p>
          <a:p>
            <a:r>
              <a:rPr lang="en-US" sz="2800" b="1" u="sng" dirty="0" smtClean="0"/>
              <a:t>Progesterone</a:t>
            </a:r>
            <a:r>
              <a:rPr lang="en-US" sz="2800" b="1" dirty="0" smtClean="0"/>
              <a:t>:</a:t>
            </a:r>
            <a:r>
              <a:rPr lang="en-US" sz="2800" b="1" u="sng" dirty="0" smtClean="0"/>
              <a:t> </a:t>
            </a:r>
          </a:p>
          <a:p>
            <a:pPr lvl="1"/>
            <a:r>
              <a:rPr lang="en-US" sz="2400" dirty="0" smtClean="0"/>
              <a:t>Women with short cervix </a:t>
            </a:r>
            <a:r>
              <a:rPr lang="en-US" sz="3200" b="1" dirty="0" smtClean="0"/>
              <a:t>−</a:t>
            </a:r>
            <a:r>
              <a:rPr lang="en-US" sz="2400" dirty="0" smtClean="0"/>
              <a:t> risks.</a:t>
            </a:r>
            <a:endParaRPr lang="en-US" sz="2400" dirty="0"/>
          </a:p>
          <a:p>
            <a:r>
              <a:rPr lang="en-US" sz="2800" b="1" u="sng" dirty="0" smtClean="0"/>
              <a:t>Cervical Pessary</a:t>
            </a:r>
            <a:r>
              <a:rPr lang="en-US" sz="2800" b="1" dirty="0" smtClean="0"/>
              <a:t>:</a:t>
            </a:r>
            <a:r>
              <a:rPr lang="en-US" sz="2800" b="1" u="sng" dirty="0" smtClean="0"/>
              <a:t> </a:t>
            </a:r>
          </a:p>
          <a:p>
            <a:pPr lvl="1"/>
            <a:r>
              <a:rPr lang="en-US" sz="2400" dirty="0" smtClean="0"/>
              <a:t>Further evidence for </a:t>
            </a:r>
            <a:r>
              <a:rPr lang="en-US" sz="2400" dirty="0"/>
              <a:t>out of a </a:t>
            </a:r>
            <a:r>
              <a:rPr lang="en-US" sz="2400" dirty="0" smtClean="0"/>
              <a:t>research </a:t>
            </a:r>
            <a:r>
              <a:rPr lang="nb-NO" sz="2400" dirty="0" smtClean="0"/>
              <a:t>setting.</a:t>
            </a:r>
            <a:endParaRPr lang="nb-NO" sz="2400" dirty="0"/>
          </a:p>
          <a:p>
            <a:r>
              <a:rPr lang="nb-NO" sz="2800" b="1" u="sng" dirty="0" smtClean="0"/>
              <a:t>Multiple </a:t>
            </a:r>
            <a:r>
              <a:rPr lang="nb-NO" sz="2800" b="1" u="sng" dirty="0" err="1" smtClean="0"/>
              <a:t>pregnancy</a:t>
            </a:r>
            <a:r>
              <a:rPr lang="nb-NO" sz="2800" b="1" dirty="0" smtClean="0"/>
              <a:t>: </a:t>
            </a:r>
          </a:p>
          <a:p>
            <a:pPr lvl="1"/>
            <a:r>
              <a:rPr lang="nb-NO" sz="2400" dirty="0" err="1" smtClean="0"/>
              <a:t>Treatments</a:t>
            </a:r>
            <a:r>
              <a:rPr lang="nb-NO" sz="2400" dirty="0" smtClean="0"/>
              <a:t> </a:t>
            </a:r>
            <a:r>
              <a:rPr lang="nb-NO" sz="2400" dirty="0" err="1" smtClean="0"/>
              <a:t>only</a:t>
            </a:r>
            <a:r>
              <a:rPr lang="nb-NO" sz="2400" dirty="0" smtClean="0"/>
              <a:t> </a:t>
            </a:r>
            <a:r>
              <a:rPr lang="nb-NO" sz="2400" dirty="0"/>
              <a:t>in </a:t>
            </a:r>
            <a:r>
              <a:rPr lang="nb-NO" sz="2400" dirty="0" err="1" smtClean="0"/>
              <a:t>the</a:t>
            </a:r>
            <a:r>
              <a:rPr lang="nb-NO" sz="2400" dirty="0"/>
              <a:t> </a:t>
            </a:r>
            <a:r>
              <a:rPr lang="nb-NO" sz="2400" dirty="0" err="1" smtClean="0"/>
              <a:t>context</a:t>
            </a:r>
            <a:r>
              <a:rPr lang="nb-NO" sz="2400" dirty="0" smtClean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clinical</a:t>
            </a:r>
            <a:r>
              <a:rPr lang="nb-NO" sz="2400" dirty="0"/>
              <a:t> </a:t>
            </a:r>
            <a:r>
              <a:rPr lang="nb-NO" sz="2400" dirty="0" smtClean="0"/>
              <a:t>trials.</a:t>
            </a:r>
            <a:endParaRPr lang="en-US" altLang="ja-JP" sz="2400" dirty="0" smtClean="0"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285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580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Acknowledgement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48933" y="3454400"/>
            <a:ext cx="541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Dr</a:t>
            </a:r>
            <a:r>
              <a:rPr lang="en-US" sz="2400" dirty="0" smtClean="0"/>
              <a:t> Sarah Stock</a:t>
            </a:r>
          </a:p>
          <a:p>
            <a:pPr algn="ctr"/>
            <a:r>
              <a:rPr lang="en-US" sz="2400" dirty="0" smtClean="0"/>
              <a:t>COTS and C-STICH teams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097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Perineal PEER Study group</a:t>
            </a:r>
          </a:p>
        </p:txBody>
      </p:sp>
      <p:pic>
        <p:nvPicPr>
          <p:cNvPr id="75778" name="Picture 4" descr="Certa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0"/>
          <a:stretch>
            <a:fillRect/>
          </a:stretch>
        </p:blipFill>
        <p:spPr bwMode="auto">
          <a:xfrm>
            <a:off x="4643438" y="-14288"/>
            <a:ext cx="4510087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611188" y="2492375"/>
            <a:ext cx="3095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  <a:cs typeface="Times New Roman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2967025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Content Placeholder 2"/>
          <p:cNvSpPr txBox="1">
            <a:spLocks/>
          </p:cNvSpPr>
          <p:nvPr/>
        </p:nvSpPr>
        <p:spPr>
          <a:xfrm>
            <a:off x="263867" y="1528704"/>
            <a:ext cx="8625855" cy="4160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RCTs </a:t>
            </a:r>
            <a:r>
              <a:rPr lang="en-US" sz="2000" dirty="0"/>
              <a:t>have given conflicting </a:t>
            </a:r>
            <a:r>
              <a:rPr lang="en-US" sz="2000" dirty="0" smtClean="0"/>
              <a:t>results</a:t>
            </a:r>
          </a:p>
          <a:p>
            <a:r>
              <a:rPr lang="en-US" sz="2000" dirty="0"/>
              <a:t>Meta-analyses of studies of </a:t>
            </a:r>
            <a:r>
              <a:rPr lang="en-US" sz="2000" dirty="0" err="1"/>
              <a:t>ABx</a:t>
            </a:r>
            <a:r>
              <a:rPr lang="en-US" sz="2000" dirty="0"/>
              <a:t> to prevent PTB limited by trial heterogeneity. </a:t>
            </a:r>
            <a:endParaRPr lang="en-US" sz="2000" dirty="0" smtClean="0"/>
          </a:p>
          <a:p>
            <a:r>
              <a:rPr lang="en-US" sz="2000" dirty="0" smtClean="0"/>
              <a:t>Small SR suggests </a:t>
            </a:r>
            <a:r>
              <a:rPr lang="en-US" sz="2000" dirty="0"/>
              <a:t>that clindamycin </a:t>
            </a:r>
            <a:r>
              <a:rPr lang="en-US" sz="2000" dirty="0" smtClean="0"/>
              <a:t>treatment before 22/40 in women with BV </a:t>
            </a:r>
            <a:r>
              <a:rPr lang="en-US" sz="2000" dirty="0"/>
              <a:t>may </a:t>
            </a:r>
            <a:r>
              <a:rPr lang="en-US" sz="2000" dirty="0" smtClean="0"/>
              <a:t>reduce PTB </a:t>
            </a:r>
            <a:r>
              <a:rPr lang="en-US" sz="2000" dirty="0"/>
              <a:t>at &lt;37 </a:t>
            </a:r>
            <a:r>
              <a:rPr lang="en-US" sz="2000" dirty="0" smtClean="0"/>
              <a:t>weeks</a:t>
            </a:r>
          </a:p>
          <a:p>
            <a:pPr marL="0" indent="0" algn="r">
              <a:buNone/>
            </a:pPr>
            <a:r>
              <a:rPr lang="en-US" sz="2000" dirty="0" smtClean="0"/>
              <a:t>(Lamont et al, 2011).</a:t>
            </a:r>
          </a:p>
          <a:p>
            <a:r>
              <a:rPr lang="en-US" sz="2000" dirty="0" smtClean="0"/>
              <a:t>Subsequent </a:t>
            </a:r>
            <a:r>
              <a:rPr lang="en-US" sz="2000" dirty="0"/>
              <a:t>systematic </a:t>
            </a:r>
            <a:r>
              <a:rPr lang="en-US" sz="2000" dirty="0" smtClean="0"/>
              <a:t>review: No reduction </a:t>
            </a:r>
            <a:r>
              <a:rPr lang="en-US" sz="2000" dirty="0"/>
              <a:t>in </a:t>
            </a:r>
            <a:r>
              <a:rPr lang="en-US" sz="2000" dirty="0" smtClean="0"/>
              <a:t>PTB </a:t>
            </a:r>
            <a:r>
              <a:rPr lang="en-US" sz="2000" dirty="0"/>
              <a:t>with </a:t>
            </a:r>
            <a:r>
              <a:rPr lang="en-US" sz="2000" dirty="0" err="1" smtClean="0"/>
              <a:t>ABx</a:t>
            </a:r>
            <a:r>
              <a:rPr lang="en-US" sz="2000" dirty="0" smtClean="0"/>
              <a:t> </a:t>
            </a:r>
            <a:r>
              <a:rPr lang="en-US" sz="2000" dirty="0"/>
              <a:t>for </a:t>
            </a:r>
            <a:r>
              <a:rPr lang="en-US" sz="2000" dirty="0" smtClean="0"/>
              <a:t>BV</a:t>
            </a:r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Brocklehurst</a:t>
            </a:r>
            <a:r>
              <a:rPr lang="en-US" sz="2000" dirty="0" smtClean="0"/>
              <a:t> et al 2013)</a:t>
            </a:r>
          </a:p>
          <a:p>
            <a:r>
              <a:rPr lang="en-US" sz="2000" dirty="0" smtClean="0"/>
              <a:t>A 7-year follow-up of a large RCT: Increased CP </a:t>
            </a:r>
            <a:r>
              <a:rPr lang="en-US" sz="2000" dirty="0"/>
              <a:t>in children born to mothers</a:t>
            </a:r>
          </a:p>
          <a:p>
            <a:pPr marL="0" indent="0">
              <a:buNone/>
            </a:pPr>
            <a:r>
              <a:rPr lang="en-US" sz="2000" dirty="0"/>
              <a:t>treated with antibiotics during an episode of </a:t>
            </a:r>
            <a:r>
              <a:rPr lang="en-US" sz="2000" dirty="0" smtClean="0"/>
              <a:t>suspected spontaneous </a:t>
            </a:r>
            <a:r>
              <a:rPr lang="en-US" sz="2000" dirty="0"/>
              <a:t>preterm </a:t>
            </a:r>
            <a:r>
              <a:rPr lang="en-US" sz="2000" dirty="0" err="1"/>
              <a:t>labour</a:t>
            </a:r>
            <a:r>
              <a:rPr lang="en-US" sz="2000" dirty="0" smtClean="0"/>
              <a:t>.</a:t>
            </a:r>
          </a:p>
          <a:p>
            <a:pPr marL="0" indent="0" algn="r">
              <a:buNone/>
            </a:pPr>
            <a:r>
              <a:rPr lang="en-US" sz="2000" smtClean="0"/>
              <a:t>(Kenyon et al 2008)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6935" y="178183"/>
            <a:ext cx="544266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Antibiotics for PTB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5443" y="846679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Evidence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3868" y="6041677"/>
            <a:ext cx="8625854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Not reviewed by NICE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248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 txBox="1">
            <a:spLocks/>
          </p:cNvSpPr>
          <p:nvPr/>
        </p:nvSpPr>
        <p:spPr>
          <a:xfrm>
            <a:off x="246934" y="1884294"/>
            <a:ext cx="8625855" cy="2941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Preterm </a:t>
            </a:r>
            <a:r>
              <a:rPr lang="en-US" sz="3200" dirty="0" smtClean="0"/>
              <a:t>birth</a:t>
            </a:r>
            <a:r>
              <a:rPr lang="en-US" sz="3200" dirty="0"/>
              <a:t> =</a:t>
            </a:r>
            <a:r>
              <a:rPr lang="en-US" sz="3200" dirty="0" smtClean="0"/>
              <a:t> </a:t>
            </a:r>
            <a:r>
              <a:rPr lang="en-US" sz="3200" dirty="0" smtClean="0"/>
              <a:t>delivery &lt; </a:t>
            </a:r>
            <a:r>
              <a:rPr lang="en-US" sz="3200" dirty="0"/>
              <a:t>37 weeks’ </a:t>
            </a:r>
            <a:r>
              <a:rPr lang="en-US" sz="3200" dirty="0" smtClean="0"/>
              <a:t>gestation</a:t>
            </a:r>
            <a:endParaRPr lang="en-US" sz="3200" dirty="0"/>
          </a:p>
          <a:p>
            <a:r>
              <a:rPr lang="en-US" sz="3200" dirty="0" smtClean="0"/>
              <a:t>affects </a:t>
            </a:r>
            <a:r>
              <a:rPr lang="en-US" sz="3200" dirty="0"/>
              <a:t>7.3% of pregnancies in </a:t>
            </a:r>
            <a:r>
              <a:rPr lang="en-US" sz="3200" dirty="0" smtClean="0"/>
              <a:t>the UK</a:t>
            </a:r>
            <a:r>
              <a:rPr lang="en-US" sz="3200" dirty="0"/>
              <a:t>.</a:t>
            </a:r>
            <a:r>
              <a:rPr lang="en-US" sz="3200" baseline="30000" dirty="0"/>
              <a:t>1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75</a:t>
            </a:r>
            <a:r>
              <a:rPr lang="en-US" sz="3200" dirty="0"/>
              <a:t>% of these births </a:t>
            </a:r>
            <a:r>
              <a:rPr lang="en-US" sz="3200" dirty="0" smtClean="0"/>
              <a:t>are </a:t>
            </a:r>
            <a:r>
              <a:rPr lang="en-US" sz="3200" dirty="0"/>
              <a:t>spontaneous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remaining 25% are </a:t>
            </a:r>
            <a:r>
              <a:rPr lang="en-US" sz="3200" dirty="0" smtClean="0"/>
              <a:t>for medical reasons.</a:t>
            </a:r>
          </a:p>
          <a:p>
            <a:r>
              <a:rPr lang="en-US" sz="3200" dirty="0"/>
              <a:t>The aim </a:t>
            </a:r>
            <a:r>
              <a:rPr lang="en-US" sz="3200" dirty="0" smtClean="0"/>
              <a:t>is </a:t>
            </a:r>
            <a:r>
              <a:rPr lang="en-US" sz="3200" dirty="0"/>
              <a:t>to improve the health </a:t>
            </a:r>
            <a:r>
              <a:rPr lang="en-US" sz="3200" dirty="0" smtClean="0"/>
              <a:t>of babies</a:t>
            </a:r>
            <a:endParaRPr lang="en-GB" sz="3200" dirty="0" smtClean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34" y="505612"/>
            <a:ext cx="3241333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934" y="5503335"/>
            <a:ext cx="86258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Office for National Statistics. Gestation-specific infant mortality in England and Wales</a:t>
            </a:r>
          </a:p>
          <a:p>
            <a:r>
              <a:rPr lang="en-US" dirty="0" smtClean="0"/>
              <a:t>2014. </a:t>
            </a:r>
            <a:r>
              <a:rPr lang="en-US" dirty="0" err="1" smtClean="0"/>
              <a:t>www.ons.gov.uk</a:t>
            </a:r>
            <a:r>
              <a:rPr lang="en-US" dirty="0" smtClean="0"/>
              <a:t>/</a:t>
            </a:r>
            <a:r>
              <a:rPr lang="en-US" dirty="0" err="1" smtClean="0"/>
              <a:t>peoplepopulationandcommunity</a:t>
            </a:r>
            <a:r>
              <a:rPr lang="en-US" dirty="0" smtClean="0"/>
              <a:t>/</a:t>
            </a:r>
            <a:r>
              <a:rPr lang="en-US" dirty="0" err="1" smtClean="0"/>
              <a:t>healthandsocialcare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7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5317067"/>
            <a:ext cx="87714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Ahmad Al-</a:t>
            </a:r>
            <a:r>
              <a:rPr lang="en-US" sz="2800" b="1" dirty="0" err="1" smtClean="0"/>
              <a:t>Mutairi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120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 txBox="1">
            <a:spLocks/>
          </p:cNvSpPr>
          <p:nvPr/>
        </p:nvSpPr>
        <p:spPr>
          <a:xfrm>
            <a:off x="246934" y="1427103"/>
            <a:ext cx="8625855" cy="405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Clinical History:</a:t>
            </a:r>
          </a:p>
          <a:p>
            <a:pPr lvl="1"/>
            <a:r>
              <a:rPr lang="en-US" sz="2900" dirty="0" smtClean="0"/>
              <a:t>History of mid-trimester loss</a:t>
            </a:r>
          </a:p>
          <a:p>
            <a:pPr lvl="1"/>
            <a:r>
              <a:rPr lang="en-US" sz="2900" dirty="0" smtClean="0"/>
              <a:t>PPROM in previous pregnancy</a:t>
            </a:r>
          </a:p>
          <a:p>
            <a:pPr lvl="1"/>
            <a:r>
              <a:rPr lang="en-US" sz="2900" dirty="0" smtClean="0"/>
              <a:t>PTB in previous pregnancy</a:t>
            </a:r>
          </a:p>
          <a:p>
            <a:pPr lvl="1"/>
            <a:r>
              <a:rPr lang="en-US" sz="2900" dirty="0" smtClean="0"/>
              <a:t>History of cervical treatment for CIN</a:t>
            </a:r>
          </a:p>
          <a:p>
            <a:pPr lvl="1"/>
            <a:r>
              <a:rPr lang="en-US" sz="2900" dirty="0" smtClean="0"/>
              <a:t>Multiple pregnancy</a:t>
            </a:r>
          </a:p>
          <a:p>
            <a:r>
              <a:rPr lang="en-US" sz="3200" dirty="0" smtClean="0"/>
              <a:t>Imaging: Short Cervix (&lt;25mm on TVS)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933" y="268550"/>
            <a:ext cx="581519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factors for PTB </a:t>
            </a:r>
            <a:r>
              <a:rPr lang="en-GB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endParaRPr lang="en-GB" sz="4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934" y="5791196"/>
            <a:ext cx="862585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/>
              <a:t>Spong</a:t>
            </a:r>
            <a:r>
              <a:rPr lang="en-US" dirty="0"/>
              <a:t> CY. </a:t>
            </a:r>
            <a:r>
              <a:rPr lang="en-US" dirty="0" err="1" smtClean="0"/>
              <a:t>Obstet</a:t>
            </a:r>
            <a:r>
              <a:rPr lang="en-US" dirty="0"/>
              <a:t> </a:t>
            </a:r>
            <a:r>
              <a:rPr lang="it-IT" dirty="0" err="1" smtClean="0"/>
              <a:t>Gynecol</a:t>
            </a:r>
            <a:r>
              <a:rPr lang="it-IT" dirty="0" smtClean="0"/>
              <a:t> 2007 pmid</a:t>
            </a:r>
            <a:r>
              <a:rPr lang="it-IT" dirty="0"/>
              <a:t>:17666618.</a:t>
            </a:r>
          </a:p>
          <a:p>
            <a:r>
              <a:rPr lang="it-IT" dirty="0" smtClean="0"/>
              <a:t>2. </a:t>
            </a:r>
            <a:r>
              <a:rPr lang="it-IT" dirty="0" err="1" smtClean="0"/>
              <a:t>Goldenberg</a:t>
            </a:r>
            <a:r>
              <a:rPr lang="it-IT" dirty="0" smtClean="0"/>
              <a:t> </a:t>
            </a:r>
            <a:r>
              <a:rPr lang="it-IT" dirty="0"/>
              <a:t>RL, </a:t>
            </a:r>
            <a:r>
              <a:rPr lang="it-IT" dirty="0" err="1"/>
              <a:t>Culhane</a:t>
            </a:r>
            <a:r>
              <a:rPr lang="it-IT" dirty="0"/>
              <a:t> JF, </a:t>
            </a:r>
            <a:r>
              <a:rPr lang="it-IT" dirty="0" err="1"/>
              <a:t>Iams</a:t>
            </a:r>
            <a:r>
              <a:rPr lang="it-IT" dirty="0"/>
              <a:t> JD, Romero </a:t>
            </a:r>
            <a:r>
              <a:rPr lang="it-IT" dirty="0" err="1"/>
              <a:t>R</a:t>
            </a:r>
            <a:r>
              <a:rPr lang="it-IT" dirty="0"/>
              <a:t>. </a:t>
            </a:r>
            <a:r>
              <a:rPr lang="is-IS" dirty="0" smtClean="0"/>
              <a:t>Lancet 2008 pmid</a:t>
            </a:r>
            <a:r>
              <a:rPr lang="is-IS" dirty="0"/>
              <a:t>:18177778.</a:t>
            </a:r>
          </a:p>
          <a:p>
            <a:r>
              <a:rPr lang="en-US" dirty="0" smtClean="0"/>
              <a:t>3. National </a:t>
            </a:r>
            <a:r>
              <a:rPr lang="en-US" dirty="0"/>
              <a:t>Institute for Health and Care Excellence. </a:t>
            </a:r>
            <a:r>
              <a:rPr lang="en-US" dirty="0" smtClean="0"/>
              <a:t>(</a:t>
            </a:r>
            <a:r>
              <a:rPr lang="en-US" dirty="0"/>
              <a:t>NICE </a:t>
            </a:r>
            <a:r>
              <a:rPr lang="en-US" dirty="0" smtClean="0"/>
              <a:t>guideline </a:t>
            </a:r>
            <a:r>
              <a:rPr lang="is-IS" dirty="0" smtClean="0"/>
              <a:t>25</a:t>
            </a:r>
            <a:r>
              <a:rPr lang="is-IS" dirty="0"/>
              <a:t>).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7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68" y="169333"/>
            <a:ext cx="5350939" cy="64346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0798" tIns="50798" rIns="50798" bIns="50798" anchor="t">
            <a:noAutofit/>
          </a:bodyPr>
          <a:lstStyle/>
          <a:p>
            <a:pPr marL="0" indent="0" algn="ctr" defTabSz="886240">
              <a:spcBef>
                <a:spcPts val="492"/>
              </a:spcBef>
              <a:buNone/>
              <a:defRPr/>
            </a:pPr>
            <a:r>
              <a:rPr lang="en-US" b="1" dirty="0" smtClean="0">
                <a:latin typeface="Arial" charset="0"/>
                <a:cs typeface="Arial" charset="0"/>
                <a:sym typeface="Arial" charset="0"/>
              </a:rPr>
              <a:t>Interventions for PTB</a:t>
            </a:r>
            <a:endParaRPr lang="en-US" sz="4400" b="1" dirty="0" smtClean="0"/>
          </a:p>
        </p:txBody>
      </p:sp>
      <p:pic>
        <p:nvPicPr>
          <p:cNvPr id="2" name="Picture 1" descr="Screen Shot 2017-01-09 at 17.03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>
          <a:xfrm>
            <a:off x="6145752" y="3217333"/>
            <a:ext cx="2868078" cy="1690180"/>
          </a:xfrm>
          <a:prstGeom prst="rect">
            <a:avLst/>
          </a:prstGeom>
        </p:spPr>
      </p:pic>
      <p:pic>
        <p:nvPicPr>
          <p:cNvPr id="4" name="Picture 3" descr="Screen Shot 2017-01-09 at 17.04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>
          <a:xfrm>
            <a:off x="3194650" y="3217333"/>
            <a:ext cx="2786055" cy="1690182"/>
          </a:xfrm>
          <a:prstGeom prst="rect">
            <a:avLst/>
          </a:prstGeom>
        </p:spPr>
      </p:pic>
      <p:pic>
        <p:nvPicPr>
          <p:cNvPr id="5" name="Picture 4" descr="Screen Shot 2017-01-09 at 17.04.3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>
          <a:xfrm>
            <a:off x="169330" y="3217334"/>
            <a:ext cx="2923105" cy="1690181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59395" idx="2"/>
            <a:endCxn id="2" idx="0"/>
          </p:cNvCxnSpPr>
          <p:nvPr/>
        </p:nvCxnSpPr>
        <p:spPr>
          <a:xfrm rot="16200000" flipH="1">
            <a:off x="4882098" y="519639"/>
            <a:ext cx="2404533" cy="299085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9395" idx="2"/>
            <a:endCxn id="5" idx="0"/>
          </p:cNvCxnSpPr>
          <p:nvPr/>
        </p:nvCxnSpPr>
        <p:spPr>
          <a:xfrm rot="5400000">
            <a:off x="1907644" y="536040"/>
            <a:ext cx="2404534" cy="295805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9395" idx="2"/>
            <a:endCxn id="4" idx="0"/>
          </p:cNvCxnSpPr>
          <p:nvPr/>
        </p:nvCxnSpPr>
        <p:spPr>
          <a:xfrm flipH="1">
            <a:off x="4587678" y="812800"/>
            <a:ext cx="1260" cy="240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393" name="TextBox 59392"/>
          <p:cNvSpPr txBox="1"/>
          <p:nvPr/>
        </p:nvSpPr>
        <p:spPr>
          <a:xfrm>
            <a:off x="572549" y="5318667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Arabin Pessary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30605" y="5318667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Progesterone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21457" y="5318667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Cerclage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06438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492894"/>
            <a:ext cx="8387498" cy="12961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0798" tIns="50798" rIns="50798" bIns="50798" anchor="t"/>
          <a:lstStyle/>
          <a:p>
            <a:pPr marL="0" indent="0" algn="ctr" defTabSz="886240">
              <a:lnSpc>
                <a:spcPct val="80000"/>
              </a:lnSpc>
              <a:spcBef>
                <a:spcPts val="492"/>
              </a:spcBef>
              <a:buNone/>
              <a:defRPr/>
            </a:pPr>
            <a:endParaRPr lang="en-US" b="1" dirty="0" smtClean="0">
              <a:latin typeface="Arial" charset="0"/>
              <a:cs typeface="Arial" charset="0"/>
              <a:sym typeface="Arial" charset="0"/>
            </a:endParaRPr>
          </a:p>
          <a:p>
            <a:pPr marL="0" indent="0" algn="ctr" defTabSz="886240">
              <a:lnSpc>
                <a:spcPct val="80000"/>
              </a:lnSpc>
              <a:spcBef>
                <a:spcPts val="492"/>
              </a:spcBef>
              <a:buNone/>
              <a:defRPr/>
            </a:pPr>
            <a:r>
              <a:rPr lang="en-US" b="1" dirty="0" smtClean="0">
                <a:latin typeface="Arial" charset="0"/>
                <a:cs typeface="Arial" charset="0"/>
                <a:sym typeface="Arial" charset="0"/>
              </a:rPr>
              <a:t>Vaginal Progesterone</a:t>
            </a:r>
            <a:endParaRPr lang="en-US" sz="4000" b="1" dirty="0" smtClean="0"/>
          </a:p>
        </p:txBody>
      </p:sp>
      <p:pic>
        <p:nvPicPr>
          <p:cNvPr id="3" name="Picture 2" descr="Screen Shot 2017-01-09 at 17.04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>
          <a:xfrm>
            <a:off x="3194650" y="4214821"/>
            <a:ext cx="2786055" cy="16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962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Content Placeholder 2"/>
          <p:cNvSpPr txBox="1">
            <a:spLocks/>
          </p:cNvSpPr>
          <p:nvPr/>
        </p:nvSpPr>
        <p:spPr>
          <a:xfrm>
            <a:off x="246934" y="1985895"/>
            <a:ext cx="8625855" cy="2484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Intravaginal</a:t>
            </a:r>
            <a:r>
              <a:rPr lang="en-US" sz="3200" dirty="0" smtClean="0"/>
              <a:t> - UK.</a:t>
            </a:r>
          </a:p>
          <a:p>
            <a:r>
              <a:rPr lang="en-US" sz="3200" dirty="0" smtClean="0"/>
              <a:t>One pessary daily</a:t>
            </a:r>
            <a:endParaRPr lang="en-US" sz="3200" dirty="0"/>
          </a:p>
          <a:p>
            <a:r>
              <a:rPr lang="en-US" sz="3200" dirty="0" smtClean="0"/>
              <a:t>Started between 16-22 weeks.</a:t>
            </a:r>
          </a:p>
          <a:p>
            <a:r>
              <a:rPr lang="en-US" sz="3200" dirty="0" smtClean="0"/>
              <a:t>Stopped at 34-36 weeks.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935" y="516843"/>
            <a:ext cx="544266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Vaginal Progesterone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5443" y="1185339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Protocol</a:t>
            </a:r>
            <a:endParaRPr lang="en-US" sz="2800" b="1" dirty="0"/>
          </a:p>
        </p:txBody>
      </p:sp>
      <p:pic>
        <p:nvPicPr>
          <p:cNvPr id="8" name="Picture 7" descr="Screen Shot 2017-01-09 at 17.04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9" t="20223" r="5586" b="23451"/>
          <a:stretch/>
        </p:blipFill>
        <p:spPr>
          <a:xfrm>
            <a:off x="246935" y="5941054"/>
            <a:ext cx="599732" cy="715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844" y="4790868"/>
            <a:ext cx="862585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NICE recommends offering vaginal progesterone to </a:t>
            </a:r>
          </a:p>
          <a:p>
            <a:pPr algn="ctr"/>
            <a:r>
              <a:rPr lang="en-US" sz="2400" b="1" dirty="0" smtClean="0"/>
              <a:t>singleton pregnancy + Clinical Risk </a:t>
            </a:r>
            <a:r>
              <a:rPr lang="en-US" sz="2400" b="1" u="sng" dirty="0" smtClean="0"/>
              <a:t>AND/OR </a:t>
            </a:r>
            <a:r>
              <a:rPr lang="en-US" sz="2400" b="1" dirty="0" smtClean="0"/>
              <a:t>Short </a:t>
            </a:r>
            <a:r>
              <a:rPr lang="en-US" sz="2400" b="1" dirty="0" err="1" smtClean="0"/>
              <a:t>Cx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181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Content Placeholder 2"/>
          <p:cNvSpPr txBox="1">
            <a:spLocks/>
          </p:cNvSpPr>
          <p:nvPr/>
        </p:nvSpPr>
        <p:spPr>
          <a:xfrm>
            <a:off x="2675466" y="1528707"/>
            <a:ext cx="6366933" cy="2603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IPD and SR meta-analyses</a:t>
            </a:r>
            <a:endParaRPr lang="en-US" dirty="0"/>
          </a:p>
          <a:p>
            <a:pPr lvl="1"/>
            <a:r>
              <a:rPr lang="en-US" dirty="0" smtClean="0"/>
              <a:t>Support the use of progesterone</a:t>
            </a:r>
          </a:p>
          <a:p>
            <a:pPr lvl="1"/>
            <a:r>
              <a:rPr lang="en-US" dirty="0" smtClean="0"/>
              <a:t>Driven by one RCT</a:t>
            </a:r>
            <a:r>
              <a:rPr lang="en-US" baseline="30000" dirty="0" smtClean="0"/>
              <a:t>1</a:t>
            </a:r>
            <a:endParaRPr lang="en-US" sz="800" baseline="30000" dirty="0" smtClean="0"/>
          </a:p>
          <a:p>
            <a:pPr lvl="1"/>
            <a:r>
              <a:rPr lang="en-US" dirty="0" smtClean="0"/>
              <a:t>Universal screening using cut off 10-20 mm</a:t>
            </a:r>
          </a:p>
          <a:p>
            <a:r>
              <a:rPr lang="en-US" dirty="0" smtClean="0"/>
              <a:t>OPPTIMUM</a:t>
            </a:r>
            <a:r>
              <a:rPr lang="en-US" baseline="30000" dirty="0" smtClean="0"/>
              <a:t>2</a:t>
            </a:r>
            <a:r>
              <a:rPr lang="en-US" dirty="0" smtClean="0"/>
              <a:t>: </a:t>
            </a:r>
            <a:r>
              <a:rPr lang="en-US" b="1" dirty="0" smtClean="0"/>
              <a:t>No effect on</a:t>
            </a:r>
          </a:p>
          <a:p>
            <a:pPr lvl="1"/>
            <a:r>
              <a:rPr lang="en-US" dirty="0" smtClean="0"/>
              <a:t>PTB, NND, severe morbidity </a:t>
            </a:r>
            <a:r>
              <a:rPr lang="en-US" dirty="0"/>
              <a:t>or </a:t>
            </a:r>
            <a:r>
              <a:rPr lang="en-US" dirty="0" smtClean="0"/>
              <a:t>neurodevelopment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75466" y="4373513"/>
            <a:ext cx="6366933" cy="96048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IPD meta-analysis – no benefit (1735 women)</a:t>
            </a:r>
          </a:p>
          <a:p>
            <a:r>
              <a:rPr lang="en-US" dirty="0" smtClean="0"/>
              <a:t>Potential benefit if short cx (116 women)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4" y="2624679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Singleton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6934" y="4588944"/>
            <a:ext cx="2286000" cy="523220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Multiple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0002" y="161250"/>
            <a:ext cx="544266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Vaginal Progesterone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4517" y="834660"/>
            <a:ext cx="2286000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Evidence</a:t>
            </a:r>
            <a:endParaRPr lang="en-US" sz="2800" b="1" dirty="0"/>
          </a:p>
        </p:txBody>
      </p:sp>
      <p:pic>
        <p:nvPicPr>
          <p:cNvPr id="12" name="Picture 11" descr="Screen Shot 2017-01-09 at 17.04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9" t="20223" r="5586" b="23451"/>
          <a:stretch/>
        </p:blipFill>
        <p:spPr>
          <a:xfrm>
            <a:off x="8442668" y="102662"/>
            <a:ext cx="599732" cy="7150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001" y="5774266"/>
            <a:ext cx="8128000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1. Hassan SS et al. Int. Soc. </a:t>
            </a:r>
            <a:r>
              <a:rPr lang="en-US" sz="1600" dirty="0"/>
              <a:t>of </a:t>
            </a:r>
            <a:r>
              <a:rPr lang="en-US" sz="1600" dirty="0" smtClean="0"/>
              <a:t>Ult. </a:t>
            </a:r>
            <a:r>
              <a:rPr lang="en-US" sz="1600" dirty="0"/>
              <a:t>in </a:t>
            </a:r>
            <a:r>
              <a:rPr lang="en-US" sz="1600" dirty="0" smtClean="0"/>
              <a:t>Obs. </a:t>
            </a:r>
            <a:r>
              <a:rPr lang="en-US" sz="1600" dirty="0"/>
              <a:t>and </a:t>
            </a:r>
            <a:r>
              <a:rPr lang="en-US" sz="1600" dirty="0" smtClean="0"/>
              <a:t>Gynecol. 2011, </a:t>
            </a:r>
            <a:r>
              <a:rPr lang="it-IT" sz="1600" dirty="0"/>
              <a:t>doi:10.1002/uog.9017</a:t>
            </a:r>
            <a:r>
              <a:rPr lang="it-IT" sz="1600" dirty="0" smtClean="0"/>
              <a:t>.</a:t>
            </a:r>
          </a:p>
          <a:p>
            <a:r>
              <a:rPr lang="en-US" sz="1600" dirty="0" smtClean="0"/>
              <a:t>2. Norman JE</a:t>
            </a:r>
            <a:r>
              <a:rPr lang="en-US" sz="1600" dirty="0"/>
              <a:t> </a:t>
            </a:r>
            <a:r>
              <a:rPr lang="en-US" sz="1600" dirty="0" smtClean="0"/>
              <a:t>et al. The </a:t>
            </a:r>
            <a:r>
              <a:rPr lang="en-US" sz="1600" dirty="0"/>
              <a:t>OPPTIMUM </a:t>
            </a:r>
            <a:r>
              <a:rPr lang="en-US" sz="1600" dirty="0" smtClean="0"/>
              <a:t>study. </a:t>
            </a:r>
            <a:r>
              <a:rPr lang="en-US" sz="1600" dirty="0"/>
              <a:t>Lancet 2016;387:2106-16. </a:t>
            </a:r>
            <a:r>
              <a:rPr lang="en-US" sz="1600" dirty="0" err="1" smtClean="0"/>
              <a:t>pmid</a:t>
            </a:r>
            <a:r>
              <a:rPr lang="en-US" sz="1600" dirty="0" smtClean="0"/>
              <a:t>:</a:t>
            </a:r>
            <a:r>
              <a:rPr lang="is-IS" sz="1600" dirty="0" smtClean="0"/>
              <a:t>26921136</a:t>
            </a:r>
            <a:r>
              <a:rPr lang="is-IS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988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7619</TotalTime>
  <Words>1137</Words>
  <Application>Microsoft Macintosh PowerPoint</Application>
  <PresentationFormat>On-screen Show (4:3)</PresentationFormat>
  <Paragraphs>221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Critical review of interventions to reduce risk of preterm birth</vt:lpstr>
      <vt:lpstr>Declaration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Hypothesis</vt:lpstr>
      <vt:lpstr>PowerPoint Presentation</vt:lpstr>
      <vt:lpstr>PowerPoint Presentation</vt:lpstr>
      <vt:lpstr>PowerPoint Presentation</vt:lpstr>
      <vt:lpstr>PowerPoint Presentation</vt:lpstr>
      <vt:lpstr>Conclusions:</vt:lpstr>
      <vt:lpstr>Acknowledgement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Perineal Wound Breakdown</dc:title>
  <dc:creator>khaled  ismail</dc:creator>
  <cp:lastModifiedBy>khaled  ismail</cp:lastModifiedBy>
  <cp:revision>109</cp:revision>
  <dcterms:created xsi:type="dcterms:W3CDTF">2016-05-17T09:37:41Z</dcterms:created>
  <dcterms:modified xsi:type="dcterms:W3CDTF">2017-02-07T23:07:24Z</dcterms:modified>
</cp:coreProperties>
</file>